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3A69814-D6D9-4AA7-86C8-1A86259DD04C}" type="datetimeFigureOut">
              <a:rPr lang="en-US" smtClean="0"/>
              <a:pPr/>
              <a:t>7/27/2020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AC3054-5FCA-4AB7-B3A2-6BA52F8436BC}"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3A69814-D6D9-4AA7-86C8-1A86259DD04C}" type="datetimeFigureOut">
              <a:rPr lang="en-US" smtClean="0"/>
              <a:pPr/>
              <a:t>7/27/2020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AC3054-5FCA-4AB7-B3A2-6BA52F8436B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3A69814-D6D9-4AA7-86C8-1A86259DD04C}" type="datetimeFigureOut">
              <a:rPr lang="en-US" smtClean="0"/>
              <a:pPr/>
              <a:t>7/27/2020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AC3054-5FCA-4AB7-B3A2-6BA52F8436B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3A69814-D6D9-4AA7-86C8-1A86259DD04C}" type="datetimeFigureOut">
              <a:rPr lang="en-US" smtClean="0"/>
              <a:pPr/>
              <a:t>7/27/2020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AC3054-5FCA-4AB7-B3A2-6BA52F8436B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A69814-D6D9-4AA7-86C8-1A86259DD04C}" type="datetimeFigureOut">
              <a:rPr lang="en-US" smtClean="0"/>
              <a:pPr/>
              <a:t>7/27/2020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AC3054-5FCA-4AB7-B3A2-6BA52F8436BC}"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3A69814-D6D9-4AA7-86C8-1A86259DD04C}" type="datetimeFigureOut">
              <a:rPr lang="en-US" smtClean="0"/>
              <a:pPr/>
              <a:t>7/27/2020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0AC3054-5FCA-4AB7-B3A2-6BA52F8436B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3A69814-D6D9-4AA7-86C8-1A86259DD04C}" type="datetimeFigureOut">
              <a:rPr lang="en-US" smtClean="0"/>
              <a:pPr/>
              <a:t>7/27/2020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0AC3054-5FCA-4AB7-B3A2-6BA52F8436B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3A69814-D6D9-4AA7-86C8-1A86259DD04C}" type="datetimeFigureOut">
              <a:rPr lang="en-US" smtClean="0"/>
              <a:pPr/>
              <a:t>7/27/2020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0AC3054-5FCA-4AB7-B3A2-6BA52F8436B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A69814-D6D9-4AA7-86C8-1A86259DD04C}" type="datetimeFigureOut">
              <a:rPr lang="en-US" smtClean="0"/>
              <a:pPr/>
              <a:t>7/27/2020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0AC3054-5FCA-4AB7-B3A2-6BA52F8436B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A69814-D6D9-4AA7-86C8-1A86259DD04C}" type="datetimeFigureOut">
              <a:rPr lang="en-US" smtClean="0"/>
              <a:pPr/>
              <a:t>7/27/2020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0AC3054-5FCA-4AB7-B3A2-6BA52F8436B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A69814-D6D9-4AA7-86C8-1A86259DD04C}" type="datetimeFigureOut">
              <a:rPr lang="en-US" smtClean="0"/>
              <a:pPr/>
              <a:t>7/27/2020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0AC3054-5FCA-4AB7-B3A2-6BA52F8436BC}"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A69814-D6D9-4AA7-86C8-1A86259DD04C}" type="datetimeFigureOut">
              <a:rPr lang="en-US" smtClean="0"/>
              <a:pPr/>
              <a:t>7/27/2020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AC3054-5FCA-4AB7-B3A2-6BA52F8436B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myaccountingcourse.com/accounting-dictionary/time-ticke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a:solidFill>
            <a:schemeClr val="bg2">
              <a:lumMod val="50000"/>
            </a:schemeClr>
          </a:solidFill>
          <a:ln>
            <a:solidFill>
              <a:srgbClr val="C00000"/>
            </a:solidFill>
          </a:ln>
        </p:spPr>
        <p:txBody>
          <a:bodyPr/>
          <a:lstStyle/>
          <a:p>
            <a:r>
              <a:rPr lang="en-IN" dirty="0" smtClean="0">
                <a:solidFill>
                  <a:schemeClr val="bg1"/>
                </a:solidFill>
                <a:latin typeface="Arial Black" pitchFamily="34" charset="0"/>
              </a:rPr>
              <a:t>WAGE</a:t>
            </a:r>
            <a:endParaRPr lang="en-IN" dirty="0">
              <a:solidFill>
                <a:schemeClr val="bg1"/>
              </a:solidFill>
              <a:latin typeface="Arial Black" pitchFamily="34" charset="0"/>
            </a:endParaRPr>
          </a:p>
        </p:txBody>
      </p:sp>
      <p:sp>
        <p:nvSpPr>
          <p:cNvPr id="3" name="Subtitle 2"/>
          <p:cNvSpPr>
            <a:spLocks noGrp="1"/>
          </p:cNvSpPr>
          <p:nvPr>
            <p:ph type="subTitle" idx="1"/>
          </p:nvPr>
        </p:nvSpPr>
        <p:spPr>
          <a:xfrm>
            <a:off x="0" y="3886200"/>
            <a:ext cx="9144000" cy="1752600"/>
          </a:xfrm>
          <a:solidFill>
            <a:srgbClr val="C00000"/>
          </a:solidFill>
          <a:ln>
            <a:solidFill>
              <a:schemeClr val="bg2">
                <a:lumMod val="50000"/>
              </a:schemeClr>
            </a:solidFill>
          </a:ln>
        </p:spPr>
        <p:txBody>
          <a:bodyPr>
            <a:normAutofit fontScale="70000" lnSpcReduction="20000"/>
          </a:bodyPr>
          <a:lstStyle/>
          <a:p>
            <a:r>
              <a:rPr lang="en-IN" dirty="0" smtClean="0">
                <a:solidFill>
                  <a:schemeClr val="bg1"/>
                </a:solidFill>
                <a:latin typeface="Bahnschrift SemiBold" pitchFamily="34" charset="0"/>
              </a:rPr>
              <a:t>PRINCIPLES OF ECONOMICS</a:t>
            </a:r>
          </a:p>
          <a:p>
            <a:r>
              <a:rPr lang="en-IN" dirty="0" smtClean="0">
                <a:solidFill>
                  <a:schemeClr val="bg1"/>
                </a:solidFill>
                <a:latin typeface="Bahnschrift SemiBold" pitchFamily="34" charset="0"/>
              </a:rPr>
              <a:t>BY JAHANAVI DEO</a:t>
            </a:r>
          </a:p>
          <a:p>
            <a:r>
              <a:rPr lang="en-IN" dirty="0" smtClean="0">
                <a:solidFill>
                  <a:schemeClr val="bg1"/>
                </a:solidFill>
                <a:latin typeface="Bahnschrift SemiBold" pitchFamily="34" charset="0"/>
              </a:rPr>
              <a:t>DEPARTMENT OF COMMERCE</a:t>
            </a:r>
          </a:p>
          <a:p>
            <a:r>
              <a:rPr lang="en-IN" dirty="0" smtClean="0">
                <a:solidFill>
                  <a:schemeClr val="bg1"/>
                </a:solidFill>
                <a:latin typeface="Bahnschrift SemiBold" pitchFamily="34" charset="0"/>
              </a:rPr>
              <a:t>M.L ARYA COLLEGE,KASBA</a:t>
            </a:r>
          </a:p>
          <a:p>
            <a:r>
              <a:rPr lang="en-IN" dirty="0" smtClean="0">
                <a:solidFill>
                  <a:schemeClr val="bg1"/>
                </a:solidFill>
                <a:latin typeface="Bahnschrift SemiBold" pitchFamily="34" charset="0"/>
              </a:rPr>
              <a:t>B.COM </a:t>
            </a:r>
            <a:r>
              <a:rPr lang="en-IN" smtClean="0">
                <a:solidFill>
                  <a:schemeClr val="bg1"/>
                </a:solidFill>
                <a:latin typeface="Bahnschrift SemiBold" pitchFamily="34" charset="0"/>
              </a:rPr>
              <a:t>1_UNIT </a:t>
            </a:r>
            <a:r>
              <a:rPr lang="en-IN" smtClean="0">
                <a:solidFill>
                  <a:schemeClr val="bg1"/>
                </a:solidFill>
                <a:latin typeface="Bahnschrift SemiBold" pitchFamily="34" charset="0"/>
              </a:rPr>
              <a:t>9</a:t>
            </a:r>
            <a:r>
              <a:rPr lang="en-IN" smtClean="0">
                <a:solidFill>
                  <a:schemeClr val="bg1"/>
                </a:solidFill>
                <a:latin typeface="Bahnschrift SemiBold" pitchFamily="34" charset="0"/>
              </a:rPr>
              <a:t>_DATE-31/07/2020</a:t>
            </a:r>
            <a:endParaRPr lang="en-IN" dirty="0" smtClean="0">
              <a:solidFill>
                <a:schemeClr val="bg1"/>
              </a:solidFill>
            </a:endParaRPr>
          </a:p>
          <a:p>
            <a:endParaRPr lang="en-IN" dirty="0">
              <a:latin typeface="Bahnschrift Condensed"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857916"/>
          </a:xfrm>
        </p:spPr>
        <p:txBody>
          <a:bodyPr>
            <a:normAutofit fontScale="85000" lnSpcReduction="20000"/>
          </a:bodyPr>
          <a:lstStyle/>
          <a:p>
            <a:pPr algn="just"/>
            <a:r>
              <a:rPr lang="en-IN" dirty="0">
                <a:solidFill>
                  <a:schemeClr val="bg1"/>
                </a:solidFill>
                <a:latin typeface="Baskerville Old Face" pitchFamily="18" charset="0"/>
              </a:rPr>
              <a:t> A wage is compensation paid to employees for work for a company during a period of time. Wages are always paid based on a certain amount of time. This is usually an hourly basis. This is where the term hourly worker comes from. Other forms of compensation include salary and commissions</a:t>
            </a:r>
            <a:r>
              <a:rPr lang="en-IN" dirty="0" smtClean="0">
                <a:solidFill>
                  <a:schemeClr val="bg1"/>
                </a:solidFill>
                <a:latin typeface="Baskerville Old Face" pitchFamily="18" charset="0"/>
              </a:rPr>
              <a:t>.</a:t>
            </a:r>
          </a:p>
          <a:p>
            <a:pPr algn="just"/>
            <a:r>
              <a:rPr lang="en-IN" dirty="0">
                <a:solidFill>
                  <a:schemeClr val="bg1"/>
                </a:solidFill>
                <a:latin typeface="Baskerville Old Face" pitchFamily="18" charset="0"/>
              </a:rPr>
              <a:t>Lower level employees are paid based on the amount of time worked. These employees usually have a </a:t>
            </a:r>
            <a:r>
              <a:rPr lang="en-IN" u="sng" dirty="0">
                <a:solidFill>
                  <a:schemeClr val="bg1"/>
                </a:solidFill>
                <a:latin typeface="Baskerville Old Face" pitchFamily="18" charset="0"/>
                <a:hlinkClick r:id="rId2"/>
              </a:rPr>
              <a:t>time sheet</a:t>
            </a:r>
            <a:r>
              <a:rPr lang="en-IN" dirty="0">
                <a:solidFill>
                  <a:schemeClr val="bg1"/>
                </a:solidFill>
                <a:latin typeface="Baskerville Old Face" pitchFamily="18" charset="0"/>
              </a:rPr>
              <a:t> or time card to keep track of the hours worked per week. Most modern employers have computerized systems to keep track of hourly employee hours.</a:t>
            </a:r>
          </a:p>
          <a:p>
            <a:pPr algn="just"/>
            <a:r>
              <a:rPr lang="en-IN" dirty="0">
                <a:solidFill>
                  <a:schemeClr val="bg1"/>
                </a:solidFill>
                <a:latin typeface="Baskerville Old Face" pitchFamily="18" charset="0"/>
              </a:rPr>
              <a:t>Employees must log into the system and log out to record their hours worked. Depending on the state, these employees are then paid once a week or once every other week. Hourly employees must receive overtime benefits if they work more than 40 hours each week.</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fontScale="90000"/>
          </a:bodyPr>
          <a:lstStyle/>
          <a:p>
            <a:r>
              <a:rPr lang="en-IN" b="1" dirty="0" smtClean="0">
                <a:solidFill>
                  <a:srgbClr val="C00000"/>
                </a:solidFill>
                <a:latin typeface="Britannic Bold" pitchFamily="34" charset="0"/>
              </a:rPr>
              <a:t>Definitions</a:t>
            </a:r>
            <a:r>
              <a:rPr lang="en-IN" b="1" dirty="0">
                <a:solidFill>
                  <a:srgbClr val="C00000"/>
                </a:solidFill>
                <a:latin typeface="Britannic Bold" pitchFamily="34" charset="0"/>
              </a:rPr>
              <a:t/>
            </a:r>
            <a:br>
              <a:rPr lang="en-IN" b="1" dirty="0">
                <a:solidFill>
                  <a:srgbClr val="C00000"/>
                </a:solidFill>
                <a:latin typeface="Britannic Bold" pitchFamily="34" charset="0"/>
              </a:rPr>
            </a:br>
            <a:endParaRPr lang="en-IN" dirty="0">
              <a:solidFill>
                <a:srgbClr val="C00000"/>
              </a:solidFill>
              <a:latin typeface="Britannic Bold" pitchFamily="34" charset="0"/>
            </a:endParaRPr>
          </a:p>
        </p:txBody>
      </p:sp>
      <p:sp>
        <p:nvSpPr>
          <p:cNvPr id="3" name="Content Placeholder 2"/>
          <p:cNvSpPr>
            <a:spLocks noGrp="1"/>
          </p:cNvSpPr>
          <p:nvPr>
            <p:ph idx="1"/>
          </p:nvPr>
        </p:nvSpPr>
        <p:spPr>
          <a:xfrm>
            <a:off x="457200" y="1142984"/>
            <a:ext cx="8229600" cy="5357850"/>
          </a:xfrm>
        </p:spPr>
        <p:txBody>
          <a:bodyPr>
            <a:normAutofit/>
          </a:bodyPr>
          <a:lstStyle/>
          <a:p>
            <a:pPr algn="just" fontAlgn="base"/>
            <a:r>
              <a:rPr lang="en-IN" dirty="0">
                <a:solidFill>
                  <a:schemeClr val="bg1"/>
                </a:solidFill>
                <a:latin typeface="Baskerville Old Face" pitchFamily="18" charset="0"/>
              </a:rPr>
              <a:t>“A wage may be defined as the sum of money paid under contract by an employer to worker for services rendered.” -</a:t>
            </a:r>
            <a:r>
              <a:rPr lang="en-IN" dirty="0" err="1">
                <a:solidFill>
                  <a:schemeClr val="bg1"/>
                </a:solidFill>
                <a:latin typeface="Baskerville Old Face" pitchFamily="18" charset="0"/>
              </a:rPr>
              <a:t>Benham</a:t>
            </a:r>
            <a:endParaRPr lang="en-IN" dirty="0">
              <a:solidFill>
                <a:schemeClr val="bg1"/>
              </a:solidFill>
              <a:latin typeface="Baskerville Old Face" pitchFamily="18" charset="0"/>
            </a:endParaRPr>
          </a:p>
          <a:p>
            <a:pPr algn="just" fontAlgn="base"/>
            <a:r>
              <a:rPr lang="en-IN" dirty="0">
                <a:solidFill>
                  <a:schemeClr val="bg1"/>
                </a:solidFill>
                <a:latin typeface="Baskerville Old Face" pitchFamily="18" charset="0"/>
              </a:rPr>
              <a:t>“Wages is the payment to labour for its assistance to production.” -A.H. Hansen</a:t>
            </a:r>
          </a:p>
          <a:p>
            <a:pPr algn="just" fontAlgn="base"/>
            <a:r>
              <a:rPr lang="en-IN" dirty="0">
                <a:solidFill>
                  <a:schemeClr val="bg1"/>
                </a:solidFill>
                <a:latin typeface="Baskerville Old Face" pitchFamily="18" charset="0"/>
              </a:rPr>
              <a:t>‘Wage rate is the price paid for the use of labour.” -Mc Connell</a:t>
            </a:r>
          </a:p>
          <a:p>
            <a:pPr algn="just" fontAlgn="base"/>
            <a:r>
              <a:rPr lang="en-IN" dirty="0" smtClean="0">
                <a:solidFill>
                  <a:schemeClr val="bg1"/>
                </a:solidFill>
                <a:latin typeface="Baskerville Old Face" pitchFamily="18" charset="0"/>
              </a:rPr>
              <a:t>“</a:t>
            </a:r>
            <a:r>
              <a:rPr lang="en-IN" dirty="0">
                <a:solidFill>
                  <a:schemeClr val="bg1"/>
                </a:solidFill>
                <a:latin typeface="Baskerville Old Face" pitchFamily="18" charset="0"/>
              </a:rPr>
              <a:t>A wage is price, it is the price paid by the employer to the worker on account of labour performed.” -J.R. Turner</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solidFill>
                  <a:srgbClr val="C00000"/>
                </a:solidFill>
              </a:rPr>
              <a:t>CONCEPTS OF WAGES</a:t>
            </a:r>
            <a:br>
              <a:rPr lang="en-IN" b="1" dirty="0" smtClean="0">
                <a:solidFill>
                  <a:srgbClr val="C00000"/>
                </a:solidFill>
              </a:rPr>
            </a:br>
            <a:endParaRPr lang="en-IN" dirty="0">
              <a:solidFill>
                <a:srgbClr val="C00000"/>
              </a:solidFill>
            </a:endParaRPr>
          </a:p>
        </p:txBody>
      </p:sp>
      <p:sp>
        <p:nvSpPr>
          <p:cNvPr id="3" name="Content Placeholder 2"/>
          <p:cNvSpPr>
            <a:spLocks noGrp="1"/>
          </p:cNvSpPr>
          <p:nvPr>
            <p:ph idx="1"/>
          </p:nvPr>
        </p:nvSpPr>
        <p:spPr>
          <a:xfrm>
            <a:off x="457200" y="1071546"/>
            <a:ext cx="8229600" cy="5429288"/>
          </a:xfrm>
        </p:spPr>
        <p:txBody>
          <a:bodyPr>
            <a:normAutofit fontScale="85000" lnSpcReduction="20000"/>
          </a:bodyPr>
          <a:lstStyle/>
          <a:p>
            <a:pPr algn="just" fontAlgn="base"/>
            <a:r>
              <a:rPr lang="en-IN" b="1" dirty="0">
                <a:solidFill>
                  <a:schemeClr val="bg1"/>
                </a:solidFill>
              </a:rPr>
              <a:t>The following are the two main concepts of wages:</a:t>
            </a:r>
            <a:endParaRPr lang="en-IN" dirty="0">
              <a:solidFill>
                <a:schemeClr val="bg1"/>
              </a:solidFill>
            </a:endParaRPr>
          </a:p>
          <a:p>
            <a:pPr algn="just" fontAlgn="base">
              <a:buNone/>
            </a:pPr>
            <a:r>
              <a:rPr lang="en-IN" dirty="0" smtClean="0">
                <a:solidFill>
                  <a:schemeClr val="bg1"/>
                </a:solidFill>
              </a:rPr>
              <a:t>     A</a:t>
            </a:r>
            <a:r>
              <a:rPr lang="en-IN" dirty="0">
                <a:solidFill>
                  <a:schemeClr val="bg1"/>
                </a:solidFill>
              </a:rPr>
              <a:t>. Nominal Wage:</a:t>
            </a:r>
          </a:p>
          <a:p>
            <a:pPr algn="just" fontAlgn="base">
              <a:buNone/>
            </a:pPr>
            <a:r>
              <a:rPr lang="en-IN" dirty="0" smtClean="0">
                <a:solidFill>
                  <a:schemeClr val="bg1"/>
                </a:solidFill>
              </a:rPr>
              <a:t>     B</a:t>
            </a:r>
            <a:r>
              <a:rPr lang="en-IN" dirty="0">
                <a:solidFill>
                  <a:schemeClr val="bg1"/>
                </a:solidFill>
              </a:rPr>
              <a:t>. Real Wage:</a:t>
            </a:r>
          </a:p>
          <a:p>
            <a:pPr algn="just" fontAlgn="base">
              <a:buNone/>
            </a:pPr>
            <a:r>
              <a:rPr lang="en-IN" b="1" dirty="0" smtClean="0">
                <a:solidFill>
                  <a:schemeClr val="bg1"/>
                </a:solidFill>
              </a:rPr>
              <a:t>     A</a:t>
            </a:r>
            <a:r>
              <a:rPr lang="en-IN" b="1" dirty="0">
                <a:solidFill>
                  <a:schemeClr val="bg1"/>
                </a:solidFill>
              </a:rPr>
              <a:t>. Money Wages or Nominal Wages:</a:t>
            </a:r>
          </a:p>
          <a:p>
            <a:pPr algn="just" fontAlgn="base"/>
            <a:r>
              <a:rPr lang="en-IN" dirty="0">
                <a:solidFill>
                  <a:schemeClr val="bg1"/>
                </a:solidFill>
              </a:rPr>
              <a:t>The total amount of money received by the labourer in the process of production is called the money wages or nominal wages.</a:t>
            </a:r>
          </a:p>
          <a:p>
            <a:pPr algn="just" fontAlgn="base">
              <a:buNone/>
            </a:pPr>
            <a:r>
              <a:rPr lang="en-IN" b="1" dirty="0" smtClean="0">
                <a:solidFill>
                  <a:schemeClr val="bg1"/>
                </a:solidFill>
              </a:rPr>
              <a:t>     B</a:t>
            </a:r>
            <a:r>
              <a:rPr lang="en-IN" b="1" dirty="0">
                <a:solidFill>
                  <a:schemeClr val="bg1"/>
                </a:solidFill>
              </a:rPr>
              <a:t>. Real Wages:</a:t>
            </a:r>
          </a:p>
          <a:p>
            <a:pPr algn="just" fontAlgn="base"/>
            <a:r>
              <a:rPr lang="en-IN" dirty="0">
                <a:solidFill>
                  <a:schemeClr val="bg1"/>
                </a:solidFill>
              </a:rPr>
              <a:t>Real wages mean translation of money wages into real terms or in terms of commodities and services that money can buy. They refer to the advantages of worker’s occupation, i.e. the amount of the necessaries, comforts and luxuries of life which the worker can command in return for his services.</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6000792"/>
          </a:xfrm>
        </p:spPr>
        <p:txBody>
          <a:bodyPr>
            <a:normAutofit lnSpcReduction="10000"/>
          </a:bodyPr>
          <a:lstStyle/>
          <a:p>
            <a:pPr algn="just"/>
            <a:r>
              <a:rPr lang="en-IN" dirty="0">
                <a:solidFill>
                  <a:schemeClr val="bg1"/>
                </a:solidFill>
                <a:latin typeface="Baskerville Old Face" pitchFamily="18" charset="0"/>
              </a:rPr>
              <a:t>An example will make the things clear. Suppose ‘A’ receives Rs. 500 p.m. as money wages during the year. Suppose also that midway through the year the prices of commodities and services, that the worker buys, go up, on the average, by 50</a:t>
            </a:r>
            <a:r>
              <a:rPr lang="en-IN" dirty="0" smtClean="0">
                <a:solidFill>
                  <a:schemeClr val="bg1"/>
                </a:solidFill>
                <a:latin typeface="Baskerville Old Face" pitchFamily="18" charset="0"/>
              </a:rPr>
              <a:t>%.</a:t>
            </a:r>
          </a:p>
          <a:p>
            <a:pPr algn="just"/>
            <a:endParaRPr lang="en-IN" dirty="0" smtClean="0">
              <a:solidFill>
                <a:schemeClr val="bg1"/>
              </a:solidFill>
              <a:latin typeface="Baskerville Old Face" pitchFamily="18" charset="0"/>
            </a:endParaRPr>
          </a:p>
          <a:p>
            <a:pPr algn="just"/>
            <a:r>
              <a:rPr lang="en-IN" dirty="0">
                <a:solidFill>
                  <a:schemeClr val="bg1"/>
                </a:solidFill>
                <a:latin typeface="Baskerville Old Face" pitchFamily="18" charset="0"/>
              </a:rPr>
              <a:t>It means that though the money wages remain the same, the real wages (consumption basket in terms of commodities and services) are reduced by 50%. Real wages also include extra supplementary benefits along with the money wages.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3100" b="1" dirty="0">
                <a:solidFill>
                  <a:srgbClr val="C00000"/>
                </a:solidFill>
                <a:latin typeface="Britannic Bold" pitchFamily="34" charset="0"/>
              </a:rPr>
              <a:t>Distinction between Real and Money Wages</a:t>
            </a:r>
            <a:r>
              <a:rPr lang="en-IN" b="1" dirty="0">
                <a:solidFill>
                  <a:srgbClr val="C00000"/>
                </a:solidFill>
              </a:rPr>
              <a:t/>
            </a:r>
            <a:br>
              <a:rPr lang="en-IN" b="1" dirty="0">
                <a:solidFill>
                  <a:srgbClr val="C00000"/>
                </a:solidFill>
              </a:rPr>
            </a:br>
            <a:endParaRPr lang="en-IN" dirty="0">
              <a:solidFill>
                <a:srgbClr val="C00000"/>
              </a:solidFill>
            </a:endParaRPr>
          </a:p>
        </p:txBody>
      </p:sp>
      <p:sp>
        <p:nvSpPr>
          <p:cNvPr id="3" name="Content Placeholder 2"/>
          <p:cNvSpPr>
            <a:spLocks noGrp="1"/>
          </p:cNvSpPr>
          <p:nvPr>
            <p:ph idx="1"/>
          </p:nvPr>
        </p:nvSpPr>
        <p:spPr>
          <a:xfrm>
            <a:off x="457200" y="1357298"/>
            <a:ext cx="8229600" cy="5286412"/>
          </a:xfrm>
        </p:spPr>
        <p:txBody>
          <a:bodyPr>
            <a:normAutofit fontScale="77500" lnSpcReduction="20000"/>
          </a:bodyPr>
          <a:lstStyle/>
          <a:p>
            <a:pPr algn="just" fontAlgn="base"/>
            <a:r>
              <a:rPr lang="en-IN" b="1" dirty="0">
                <a:solidFill>
                  <a:schemeClr val="bg1"/>
                </a:solidFill>
              </a:rPr>
              <a:t>1. Relation with Price:</a:t>
            </a:r>
          </a:p>
          <a:p>
            <a:pPr algn="just" fontAlgn="base"/>
            <a:r>
              <a:rPr lang="en-IN" dirty="0">
                <a:solidFill>
                  <a:schemeClr val="bg1"/>
                </a:solidFill>
              </a:rPr>
              <a:t>Keeping all other things constant, there exists inverse relation between real wages and price i.e. with the increase in price level real wages tend to decline and vice-versa.</a:t>
            </a:r>
          </a:p>
          <a:p>
            <a:pPr algn="just" fontAlgn="base"/>
            <a:r>
              <a:rPr lang="en-IN" b="1" dirty="0">
                <a:solidFill>
                  <a:schemeClr val="bg1"/>
                </a:solidFill>
              </a:rPr>
              <a:t>2. Money and Real Wages:</a:t>
            </a:r>
          </a:p>
          <a:p>
            <a:pPr algn="just" fontAlgn="base"/>
            <a:r>
              <a:rPr lang="en-IN" dirty="0" err="1">
                <a:solidFill>
                  <a:schemeClr val="bg1"/>
                </a:solidFill>
              </a:rPr>
              <a:t>Ceterus</a:t>
            </a:r>
            <a:r>
              <a:rPr lang="en-IN" dirty="0">
                <a:solidFill>
                  <a:schemeClr val="bg1"/>
                </a:solidFill>
              </a:rPr>
              <a:t> paribus, an increase in money wages will lead to an increase in real wages. It is due to the reason that with the increase in money wages, a labourer can purchase more goods and services than before.</a:t>
            </a:r>
          </a:p>
          <a:p>
            <a:pPr algn="just" fontAlgn="base"/>
            <a:r>
              <a:rPr lang="en-IN" b="1" dirty="0">
                <a:solidFill>
                  <a:schemeClr val="bg1"/>
                </a:solidFill>
              </a:rPr>
              <a:t>3. Basic Difference</a:t>
            </a:r>
            <a:r>
              <a:rPr lang="en-IN" b="1" dirty="0" smtClean="0">
                <a:solidFill>
                  <a:schemeClr val="bg1"/>
                </a:solidFill>
              </a:rPr>
              <a:t>:</a:t>
            </a:r>
          </a:p>
          <a:p>
            <a:pPr algn="just" fontAlgn="base"/>
            <a:r>
              <a:rPr lang="en-IN" dirty="0">
                <a:solidFill>
                  <a:schemeClr val="bg1"/>
                </a:solidFill>
              </a:rPr>
              <a:t>According to Adam Smith, money wages are paid in terms of the quantity of money whereas real w ages are paid in terms of necessaries of life. Therefore money w ages are expressed in terms of money and that of real wages in terms of goods and services.</a:t>
            </a:r>
            <a:endParaRPr lang="en-IN" b="1" dirty="0">
              <a:solidFill>
                <a:schemeClr val="bg1"/>
              </a:solidFill>
            </a:endParaRP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ank-you-message-concept-written-post-it-on-laptop-keyboard-MDH60P.jpg"/>
          <p:cNvPicPr>
            <a:picLocks noGrp="1" noChangeAspect="1"/>
          </p:cNvPicPr>
          <p:nvPr>
            <p:ph idx="1"/>
          </p:nvPr>
        </p:nvPicPr>
        <p:blipFill>
          <a:blip r:embed="rId2"/>
          <a:srcRect b="7506"/>
          <a:stretch>
            <a:fillRect/>
          </a:stretch>
        </p:blipFill>
        <p:spPr>
          <a:xfrm>
            <a:off x="785786" y="785794"/>
            <a:ext cx="7572427" cy="5429288"/>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464</Words>
  <Application>Microsoft Office PowerPoint</Application>
  <PresentationFormat>On-screen Show (4:3)</PresentationFormat>
  <Paragraphs>32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WAGE</vt:lpstr>
      <vt:lpstr>Slide 2</vt:lpstr>
      <vt:lpstr>Definitions </vt:lpstr>
      <vt:lpstr>CONCEPTS OF WAGES </vt:lpstr>
      <vt:lpstr>Slide 5</vt:lpstr>
      <vt:lpstr>Distinction between Real and Money Wages </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jahanvi</dc:creator>
  <cp:lastModifiedBy>jahanvi</cp:lastModifiedBy>
  <cp:revision>6</cp:revision>
  <dcterms:created xsi:type="dcterms:W3CDTF">2020-07-26T14:19:26Z</dcterms:created>
  <dcterms:modified xsi:type="dcterms:W3CDTF">2020-07-27T04:35:16Z</dcterms:modified>
</cp:coreProperties>
</file>