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B151D-694C-D34A-AFA9-7E19EA485DE0}"/>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D1976A3-264C-C343-A294-D5B6FBA47D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AAA81EB-82EA-B840-81EA-7F519B89A209}"/>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5" name="Footer Placeholder 4">
            <a:extLst>
              <a:ext uri="{FF2B5EF4-FFF2-40B4-BE49-F238E27FC236}">
                <a16:creationId xmlns:a16="http://schemas.microsoft.com/office/drawing/2014/main" id="{1B037B14-2F14-9645-9B9F-763D76D198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C4E370-D480-7F4D-8217-2EEA53F7FFE8}"/>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2300790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0113B-6AD9-6B48-8FFE-A0EAE19C255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A73771E-59D4-3A44-92FD-C35F38DB0A6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41BDF92-9E3F-9346-8C4E-D43CBAD673F0}"/>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5" name="Footer Placeholder 4">
            <a:extLst>
              <a:ext uri="{FF2B5EF4-FFF2-40B4-BE49-F238E27FC236}">
                <a16:creationId xmlns:a16="http://schemas.microsoft.com/office/drawing/2014/main" id="{9A432F4E-D1BF-3C41-8ADD-53204642BD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8640B9-3A6A-FF42-A403-73D8C4CA7070}"/>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3416511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485BC5-37C2-AB43-AB0B-3483F78647C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F882A87-61D9-5C4F-B4E2-31E649E00FA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ADF2F42-2AE4-C949-8274-DBC4F4BD7FF1}"/>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5" name="Footer Placeholder 4">
            <a:extLst>
              <a:ext uri="{FF2B5EF4-FFF2-40B4-BE49-F238E27FC236}">
                <a16:creationId xmlns:a16="http://schemas.microsoft.com/office/drawing/2014/main" id="{A3961D48-BD52-5548-989D-546460D1E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96B298-8D48-1143-B0D2-96F46955CB83}"/>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2417193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D0978-F71F-4D4A-A3D0-FBADA0F6E16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A9A97A3-8BE6-084A-BD32-AE336ACC879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3796369-2399-ED48-82C8-F73A56D7FF14}"/>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5" name="Footer Placeholder 4">
            <a:extLst>
              <a:ext uri="{FF2B5EF4-FFF2-40B4-BE49-F238E27FC236}">
                <a16:creationId xmlns:a16="http://schemas.microsoft.com/office/drawing/2014/main" id="{1FA160AF-A0C2-D348-9D22-050F94A691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17BBC2-7CD0-9742-8D5A-8439490563BD}"/>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3069323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E55A2-BB60-A146-865C-9A82CE98179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E9D5A63-2EB2-B144-9797-C1AC12F47B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8B38A0A-14DD-DA44-B44C-735E33202AAB}"/>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5" name="Footer Placeholder 4">
            <a:extLst>
              <a:ext uri="{FF2B5EF4-FFF2-40B4-BE49-F238E27FC236}">
                <a16:creationId xmlns:a16="http://schemas.microsoft.com/office/drawing/2014/main" id="{5050CA80-45F0-9A40-83EE-632854E776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891137-1476-0244-8A00-9E90177B099C}"/>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4077855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CEC9A-BE25-704B-AAAB-15E3DB65961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8C4472D-BA12-7849-8B6D-E3DF167D98C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99993FD-9E25-F44A-94C2-1F99E151653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C0D52DB-BCA3-B14D-A238-E6500046E0DF}"/>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6" name="Footer Placeholder 5">
            <a:extLst>
              <a:ext uri="{FF2B5EF4-FFF2-40B4-BE49-F238E27FC236}">
                <a16:creationId xmlns:a16="http://schemas.microsoft.com/office/drawing/2014/main" id="{61FE97CD-ED58-FB41-ACAA-0A630C5F66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CE7F8E-A395-0C44-82DD-C473E7BCBF8F}"/>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2301585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9C280-325B-F249-981C-6AEBE3193A5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7E94112-D2BF-7448-8E65-8F99E5D81B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A2DDD42-B495-B441-BB10-362FA8FBECD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0954380-4C3F-A64C-8D90-FE23CA86F5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AB3076D-64F2-D449-A1FC-B589F127DC1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8765DBB-157C-8740-94CF-9DEEC04B8944}"/>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8" name="Footer Placeholder 7">
            <a:extLst>
              <a:ext uri="{FF2B5EF4-FFF2-40B4-BE49-F238E27FC236}">
                <a16:creationId xmlns:a16="http://schemas.microsoft.com/office/drawing/2014/main" id="{28AF40CA-2884-884C-9CB4-B0003DA6BC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AF18C0-F01D-C746-8D91-B02A76264DFA}"/>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170541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EC510-A6F3-E243-86D3-CBE6FA0B149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E7C8A8D-A31E-5448-BE19-4A09F2E71419}"/>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4" name="Footer Placeholder 3">
            <a:extLst>
              <a:ext uri="{FF2B5EF4-FFF2-40B4-BE49-F238E27FC236}">
                <a16:creationId xmlns:a16="http://schemas.microsoft.com/office/drawing/2014/main" id="{22BCB699-402B-3747-8E6D-AC93FFE701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8B44A8-AFFD-0745-B92E-9DF318BC9DAD}"/>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1249991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FF309F-B622-484B-AF0F-CE053579B21C}"/>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3" name="Footer Placeholder 2">
            <a:extLst>
              <a:ext uri="{FF2B5EF4-FFF2-40B4-BE49-F238E27FC236}">
                <a16:creationId xmlns:a16="http://schemas.microsoft.com/office/drawing/2014/main" id="{BFEB9D52-7741-5640-B395-E601DD0486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B8FA4E-D896-1B49-8A96-E7FCCA09F1C6}"/>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239873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2E1E3-B7BD-394A-8593-53BE6FDFD37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62F4567-6E0C-974A-A665-4969156040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632D560-03E3-3047-A35F-3236E9B62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67F8136-A978-5A42-87A0-678D040DD25D}"/>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6" name="Footer Placeholder 5">
            <a:extLst>
              <a:ext uri="{FF2B5EF4-FFF2-40B4-BE49-F238E27FC236}">
                <a16:creationId xmlns:a16="http://schemas.microsoft.com/office/drawing/2014/main" id="{C36DE5EC-9927-9140-ABEB-941595C283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6377A1-5127-A04C-85F2-B068A2F6B052}"/>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1119287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5A81B-5707-3049-B65C-428D8E16EB2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E1BCE47-9CEF-764E-A5EE-FF1E426F4B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8A41E1-362F-C042-994D-6D307584FE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851A77D-9A0D-A74B-A690-83BD41F83CC1}"/>
              </a:ext>
            </a:extLst>
          </p:cNvPr>
          <p:cNvSpPr>
            <a:spLocks noGrp="1"/>
          </p:cNvSpPr>
          <p:nvPr>
            <p:ph type="dt" sz="half" idx="10"/>
          </p:nvPr>
        </p:nvSpPr>
        <p:spPr/>
        <p:txBody>
          <a:bodyPr/>
          <a:lstStyle/>
          <a:p>
            <a:fld id="{213DBE17-67E4-3E4D-BFAA-4DF130E98208}" type="datetimeFigureOut">
              <a:rPr lang="en-US" smtClean="0"/>
              <a:t>7/31/2020</a:t>
            </a:fld>
            <a:endParaRPr lang="en-US"/>
          </a:p>
        </p:txBody>
      </p:sp>
      <p:sp>
        <p:nvSpPr>
          <p:cNvPr id="6" name="Footer Placeholder 5">
            <a:extLst>
              <a:ext uri="{FF2B5EF4-FFF2-40B4-BE49-F238E27FC236}">
                <a16:creationId xmlns:a16="http://schemas.microsoft.com/office/drawing/2014/main" id="{34E5FC7B-127F-E84A-B604-4624BDAAD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BF01F4-7063-1949-AF86-9693642D33E8}"/>
              </a:ext>
            </a:extLst>
          </p:cNvPr>
          <p:cNvSpPr>
            <a:spLocks noGrp="1"/>
          </p:cNvSpPr>
          <p:nvPr>
            <p:ph type="sldNum" sz="quarter" idx="12"/>
          </p:nvPr>
        </p:nvSpPr>
        <p:spPr/>
        <p:txBody>
          <a:bodyPr/>
          <a:lstStyle/>
          <a:p>
            <a:fld id="{B81585A9-221B-7446-9179-5FC874C41164}" type="slidenum">
              <a:rPr lang="en-US" smtClean="0"/>
              <a:t>‹#›</a:t>
            </a:fld>
            <a:endParaRPr lang="en-US"/>
          </a:p>
        </p:txBody>
      </p:sp>
    </p:spTree>
    <p:extLst>
      <p:ext uri="{BB962C8B-B14F-4D97-AF65-F5344CB8AC3E}">
        <p14:creationId xmlns:p14="http://schemas.microsoft.com/office/powerpoint/2010/main" val="250722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E54E7C-0AE7-3E4B-AADB-13996E6020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1FCC4EB-F6AB-0047-A535-8CE76183FF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E72FFF1-5CE9-BB46-B7C2-75966926BA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3DBE17-67E4-3E4D-BFAA-4DF130E98208}" type="datetimeFigureOut">
              <a:rPr lang="en-US" smtClean="0"/>
              <a:t>7/31/2020</a:t>
            </a:fld>
            <a:endParaRPr lang="en-US"/>
          </a:p>
        </p:txBody>
      </p:sp>
      <p:sp>
        <p:nvSpPr>
          <p:cNvPr id="5" name="Footer Placeholder 4">
            <a:extLst>
              <a:ext uri="{FF2B5EF4-FFF2-40B4-BE49-F238E27FC236}">
                <a16:creationId xmlns:a16="http://schemas.microsoft.com/office/drawing/2014/main" id="{B3E2E2AB-FBC3-B14B-9157-72550D7D7B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1BC2BC-E98E-564B-BED5-130B960AE2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585A9-221B-7446-9179-5FC874C41164}" type="slidenum">
              <a:rPr lang="en-US" smtClean="0"/>
              <a:t>‹#›</a:t>
            </a:fld>
            <a:endParaRPr lang="en-US"/>
          </a:p>
        </p:txBody>
      </p:sp>
    </p:spTree>
    <p:extLst>
      <p:ext uri="{BB962C8B-B14F-4D97-AF65-F5344CB8AC3E}">
        <p14:creationId xmlns:p14="http://schemas.microsoft.com/office/powerpoint/2010/main" val="2687009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72EA-293F-7743-AE9A-3B57199CC132}"/>
              </a:ext>
            </a:extLst>
          </p:cNvPr>
          <p:cNvSpPr>
            <a:spLocks noGrp="1"/>
          </p:cNvSpPr>
          <p:nvPr>
            <p:ph type="ctrTitle"/>
          </p:nvPr>
        </p:nvSpPr>
        <p:spPr/>
        <p:txBody>
          <a:bodyPr>
            <a:normAutofit fontScale="90000"/>
          </a:bodyPr>
          <a:lstStyle/>
          <a:p>
            <a:r>
              <a:rPr lang="hi-IN"/>
              <a:t>डॉ सिकन्दर प्रसाद यादव अर्थशास्त्र विभाग एम एल आर्य कालेज कसबा,पूर्णिया </a:t>
            </a:r>
            <a:endParaRPr lang="en-US"/>
          </a:p>
        </p:txBody>
      </p:sp>
      <p:sp>
        <p:nvSpPr>
          <p:cNvPr id="3" name="Subtitle 2">
            <a:extLst>
              <a:ext uri="{FF2B5EF4-FFF2-40B4-BE49-F238E27FC236}">
                <a16:creationId xmlns:a16="http://schemas.microsoft.com/office/drawing/2014/main" id="{72BA5086-0FBD-394B-BF41-3EE43E6CA7B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09310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40F1-E5EF-DF4E-BB5C-032C2C1A5B21}"/>
              </a:ext>
            </a:extLst>
          </p:cNvPr>
          <p:cNvSpPr>
            <a:spLocks noGrp="1"/>
          </p:cNvSpPr>
          <p:nvPr>
            <p:ph type="title"/>
          </p:nvPr>
        </p:nvSpPr>
        <p:spPr/>
        <p:txBody>
          <a:bodyPr/>
          <a:lstStyle/>
          <a:p>
            <a:r>
              <a:rPr lang="hi-IN"/>
              <a:t>जनाकिकी या जनसंख्या संक्रमण सिद्धांत </a:t>
            </a:r>
            <a:br>
              <a:rPr lang="hi-IN"/>
            </a:br>
            <a:r>
              <a:rPr lang="hi-IN"/>
              <a:t>Theory of Demographic Transition</a:t>
            </a:r>
            <a:endParaRPr lang="en-US"/>
          </a:p>
        </p:txBody>
      </p:sp>
      <p:sp>
        <p:nvSpPr>
          <p:cNvPr id="3" name="Content Placeholder 2">
            <a:extLst>
              <a:ext uri="{FF2B5EF4-FFF2-40B4-BE49-F238E27FC236}">
                <a16:creationId xmlns:a16="http://schemas.microsoft.com/office/drawing/2014/main" id="{B174A182-5303-AA45-B607-220EC17FB150}"/>
              </a:ext>
            </a:extLst>
          </p:cNvPr>
          <p:cNvSpPr>
            <a:spLocks noGrp="1"/>
          </p:cNvSpPr>
          <p:nvPr>
            <p:ph idx="1"/>
          </p:nvPr>
        </p:nvSpPr>
        <p:spPr/>
        <p:txBody>
          <a:bodyPr/>
          <a:lstStyle/>
          <a:p>
            <a:pPr marL="0" indent="0">
              <a:buNone/>
            </a:pPr>
            <a:r>
              <a:rPr lang="hi-IN"/>
              <a:t>जनसंख्या संक्रमण सिद्धांत या जनाकिकीय सिद्धांत इस बात पर प्रकाश डालता है कि दीर्घ काल में जनसंख्या का विकास किस प्रकार होता है ।यह सिद्धांत आर्थिक विकास तथा जनसंख्या विकास के बीच सम्बन्ध स्थापित करता है ।</a:t>
            </a:r>
          </a:p>
          <a:p>
            <a:pPr marL="0" indent="0">
              <a:buNone/>
            </a:pPr>
            <a:r>
              <a:rPr lang="hi-IN"/>
              <a:t>       इस सिद्धांत के प्रतिपादक आधुनिक अर्थशास्त्री डब्लू एस  थोमसन, एफ डब्लू नोटेस्टीन, सी पी ब्लेकर आदि ने किया ।</a:t>
            </a:r>
          </a:p>
          <a:p>
            <a:pPr marL="0" indent="0">
              <a:buNone/>
            </a:pPr>
            <a:r>
              <a:rPr lang="hi-IN"/>
              <a:t>  इससे पहले मालथ्स का जनसंख्या सिद्धांत निराशाजनक रहा ।बाद में जनसंख्या का अनुकूलतम सिद्धांत प्रतिपादित किया गया ।लेकिन यह आधुनिक अर्थशास्त्री द्वारा प्रतिपादित है ।यह सिद्धांत औधोगिक एवं उन्नत देशों के वास्तविक अनुभव पर आधारित है ।</a:t>
            </a:r>
            <a:endParaRPr lang="en-US"/>
          </a:p>
        </p:txBody>
      </p:sp>
    </p:spTree>
    <p:extLst>
      <p:ext uri="{BB962C8B-B14F-4D97-AF65-F5344CB8AC3E}">
        <p14:creationId xmlns:p14="http://schemas.microsoft.com/office/powerpoint/2010/main" val="35808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914A2-FF2D-1A45-955D-62FEB65D8D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4B0DEA2-C2EF-BD41-BEBB-950ABAA7A87C}"/>
              </a:ext>
            </a:extLst>
          </p:cNvPr>
          <p:cNvSpPr>
            <a:spLocks noGrp="1"/>
          </p:cNvSpPr>
          <p:nvPr>
            <p:ph idx="1"/>
          </p:nvPr>
        </p:nvSpPr>
        <p:spPr/>
        <p:txBody>
          <a:bodyPr>
            <a:normAutofit fontScale="92500" lnSpcReduction="10000"/>
          </a:bodyPr>
          <a:lstStyle/>
          <a:p>
            <a:pPr marL="0" indent="0">
              <a:buNone/>
            </a:pPr>
            <a:r>
              <a:rPr lang="hi-IN"/>
              <a:t> इस सिद्धांत के अनुसार आर्थिक विकास के प्रभाव के अन्तर्गत जनसंख्या विकास कई अवस्थाओं से गुजरती है ।साधारणतया जनसंख्या विकास के चार अवस्थाएं है ।</a:t>
            </a:r>
          </a:p>
          <a:p>
            <a:pPr marL="0" indent="0">
              <a:buNone/>
            </a:pPr>
            <a:r>
              <a:rPr lang="hi-IN"/>
              <a:t>पहली अवस्था ---- इस अवस्था में जन्म दर तथा मृत्यु दर दोनों उंचे होती है ।दोनों में अंतर बहुत थोड़ा </a:t>
            </a:r>
          </a:p>
          <a:p>
            <a:pPr marL="0" indent="0">
              <a:buNone/>
            </a:pPr>
            <a:r>
              <a:rPr lang="hi-IN"/>
              <a:t>ही होता है ।इस अवस्था में औधोगिक तथा व्यावसायिक क्रियाएं बहुत कम होती है ।अर्थव्यवस्था राष्ट्रीय उत्पादन एवं उपभोग नीचे स्तर पर कार्य करती है ।लोगों का जीवन स्तर बहुत नीचा होता है ।जन्म दर उँचे होने के कई कारण थे ।जैसे कम उम्र में शादी, निरक्षरता, सामाजिक अवधारणा इत्यादि ।इस अवस्था में मृत्यु दर भी अधिक होता है मृत्यु दर उँचे होने के कई कारण थे जैसे निम्न कोटि के भोजन, सफाई की खराब स्थिति  बिमारियों को रोकने का उपचार की कमी इत्यादि ।</a:t>
            </a:r>
            <a:endParaRPr lang="en-US"/>
          </a:p>
        </p:txBody>
      </p:sp>
    </p:spTree>
    <p:extLst>
      <p:ext uri="{BB962C8B-B14F-4D97-AF65-F5344CB8AC3E}">
        <p14:creationId xmlns:p14="http://schemas.microsoft.com/office/powerpoint/2010/main" val="107467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14CC-06B7-BA4D-948C-82C53822BD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7D2480-D01F-2D44-BAD7-6C483B9A29CD}"/>
              </a:ext>
            </a:extLst>
          </p:cNvPr>
          <p:cNvSpPr>
            <a:spLocks noGrp="1"/>
          </p:cNvSpPr>
          <p:nvPr>
            <p:ph idx="1"/>
          </p:nvPr>
        </p:nvSpPr>
        <p:spPr/>
        <p:txBody>
          <a:bodyPr>
            <a:normAutofit fontScale="92500" lnSpcReduction="10000"/>
          </a:bodyPr>
          <a:lstStyle/>
          <a:p>
            <a:pPr marL="0" indent="0">
              <a:buNone/>
            </a:pPr>
            <a:r>
              <a:rPr lang="hi-IN"/>
              <a:t> दूसरी अवस्था--- इस अवस्था में मृत्यु दर तीव्र गति से कमी होती है ,जबकि जन्म दर उँची बनी रहती है ।इस प्रकार दोनों दरों में काफी अंतर हो जाता है जनसंख्या तीव्र गति से बढती है ।इस अवस्था में जनसंख्या विस्फोट की स्थिति हो जाती है ।</a:t>
            </a:r>
          </a:p>
          <a:p>
            <a:pPr marL="0" indent="0">
              <a:buNone/>
            </a:pPr>
            <a:r>
              <a:rPr lang="hi-IN"/>
              <a:t>इस अवस्था में आर्थिक विकास की प्रक्रिया शुरू हो जाती है ।लोगों के जीवन स्तर में भी परिवर्तन होने लगता है ।मृत्यु दर् में कमी होने के कई कारण होते हैं ।जीवन स्तर में सुधार होने के साथ साथ चिकित्सा की सुविधा भी होने लगती है ।भोजन ऊंच स्तर के होने लगती है जिससे मृत्यु दर में कमी होती है ।हलाकि इस अवस्था में जन्म दर तथा मृत्यु दर दोनों में कमी होती है  परन्तु दोनों के बीच समय का काफी अंतर होता है ।जन्म दर में कमी काफी बिलम्ब से होता है जबकि मृत्यु दर में कमी तेजी से होता है  परिणामस्वरूप जनसंख्या तेजी से बढती है तथा जल्द ही जनसंख्या विस्फोट की स्थिति में पहुँच जाती है ।</a:t>
            </a:r>
          </a:p>
          <a:p>
            <a:pPr marL="0" indent="0">
              <a:buNone/>
            </a:pPr>
            <a:endParaRPr lang="en-US"/>
          </a:p>
        </p:txBody>
      </p:sp>
    </p:spTree>
    <p:extLst>
      <p:ext uri="{BB962C8B-B14F-4D97-AF65-F5344CB8AC3E}">
        <p14:creationId xmlns:p14="http://schemas.microsoft.com/office/powerpoint/2010/main" val="563043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254BD-7B5D-DE46-9490-B3F6C0DB783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5635BF-E7B1-8B4D-A086-84321CB80D43}"/>
              </a:ext>
            </a:extLst>
          </p:cNvPr>
          <p:cNvSpPr>
            <a:spLocks noGrp="1"/>
          </p:cNvSpPr>
          <p:nvPr>
            <p:ph idx="1"/>
          </p:nvPr>
        </p:nvSpPr>
        <p:spPr/>
        <p:txBody>
          <a:bodyPr/>
          <a:lstStyle/>
          <a:p>
            <a:r>
              <a:rPr lang="hi-IN"/>
              <a:t>तीसरी अवस्था----- इस अवस्था में जन्म दर में तेजी से कमी होती है ।जबकि पहले से घटी हुई मृत्यु दर एक नीचे स्तर पर बनी रहती है ।इसप्रकार जन्म दर तथा मृत्यु दर दोनोंमें अंतर कम हो जाता है तथा जनसंख्या का विकास या बृधि कम हो जाता है ।औधोगिक बिकास तथा औधोगिकरण के कारण जनसंख्या गाँव से शहर की ओर  जाने लगती है ।सामाजिक गतिशीलता बढती है ।लोग परिवार को छोटा रखना चाहता है ।शिक्षा का विकास होने लगता है ।इसप्रकार बड़े पैमाने पर सामाजिक परिवर्तन होता है ।औरतों के स्तर में भी परिवर्तन होने लगता है ।औरतों के शिक्षित होने के कारण कम बच्चे चाहते हैं ।इससे जनसंख्या का विकास कम होता आ।</a:t>
            </a:r>
            <a:endParaRPr lang="en-US"/>
          </a:p>
        </p:txBody>
      </p:sp>
    </p:spTree>
    <p:extLst>
      <p:ext uri="{BB962C8B-B14F-4D97-AF65-F5344CB8AC3E}">
        <p14:creationId xmlns:p14="http://schemas.microsoft.com/office/powerpoint/2010/main" val="1654797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6A890-2A7E-F743-9D0E-690AE7608A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A279097-D64D-5D4E-83DE-E3704AFDB2A4}"/>
              </a:ext>
            </a:extLst>
          </p:cNvPr>
          <p:cNvSpPr>
            <a:spLocks noGrp="1"/>
          </p:cNvSpPr>
          <p:nvPr>
            <p:ph idx="1"/>
          </p:nvPr>
        </p:nvSpPr>
        <p:spPr/>
        <p:txBody>
          <a:bodyPr/>
          <a:lstStyle/>
          <a:p>
            <a:r>
              <a:rPr lang="hi-IN"/>
              <a:t>चौथी अवस्था---- इस अवस्था में आर्थिक विकास बहुत उँची स्थिति में पहुँच जाती है ।जिससे जन्म दर में और कमी होती है ।जीवन स्तर का बहुत उंचा होना तथा शिक्षा का विकास से जन्म दर में कमी होती है ।इस स्थिति में जनसंख्या स्थिर हो जाती है तथा कुछ स्थिति में  तो जनसंख्या कम ही हो जाती है ।इस अवस्था में अर्थव्यवस्था काफी अच्छी स्थिति में पहुँच जाती है ।</a:t>
            </a:r>
          </a:p>
          <a:p>
            <a:pPr marL="0" indent="0">
              <a:buNone/>
            </a:pPr>
            <a:r>
              <a:rPr lang="hi-IN"/>
              <a:t>         इसप्रकार  तीसरी अवस्था से ही अर्थव्यवस्था में सुधार देखने को मिल जाती है । जनाकिकीय सिद्धांत सरल है तथा औधोगिक एवं उन्नत देशों के वास्तविक अनुभव पर आधारित है ।</a:t>
            </a:r>
            <a:endParaRPr lang="en-US"/>
          </a:p>
        </p:txBody>
      </p:sp>
    </p:spTree>
    <p:extLst>
      <p:ext uri="{BB962C8B-B14F-4D97-AF65-F5344CB8AC3E}">
        <p14:creationId xmlns:p14="http://schemas.microsoft.com/office/powerpoint/2010/main" val="2158107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डॉ सिकन्दर प्रसाद यादव अर्थशास्त्र विभाग एम एल आर्य कालेज कसबा,पूर्णिया </vt:lpstr>
      <vt:lpstr>जनाकिकी या जनसंख्या संक्रमण सिद्धांत  Theory of Demographic Transition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डॉ सिकन्दर प्रसाद यादव अर्थशास्त्र विभाग एम एल आर्य कालेज कसबा,पूर्णिया </dc:title>
  <dc:creator>917667460902</dc:creator>
  <cp:lastModifiedBy>917667460902</cp:lastModifiedBy>
  <cp:revision>3</cp:revision>
  <dcterms:created xsi:type="dcterms:W3CDTF">2020-07-31T02:55:13Z</dcterms:created>
  <dcterms:modified xsi:type="dcterms:W3CDTF">2020-07-31T04:51:57Z</dcterms:modified>
</cp:coreProperties>
</file>