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Lst>
  <p:notesMasterIdLst>
    <p:notesMasterId r:id="rId8"/>
  </p:notesMasterIdLst>
  <p:sldIdLst>
    <p:sldId id="262" r:id="rId2"/>
    <p:sldId id="257" r:id="rId3"/>
    <p:sldId id="258" r:id="rId4"/>
    <p:sldId id="259" r:id="rId5"/>
    <p:sldId id="260" r:id="rId6"/>
    <p:sldId id="261" r:id="rId7"/>
  </p:sldIdLst>
  <p:sldSz cx="9144000" cy="5143500" type="screen16x9"/>
  <p:notesSz cx="6858000" cy="9144000"/>
  <p:embeddedFontLst>
    <p:embeddedFont>
      <p:font typeface="Candara" panose="020E0502030303020204" pitchFamily="34" charset="0"/>
      <p:regular r:id="rId9"/>
      <p:bold r:id="rId10"/>
      <p:italic r:id="rId11"/>
      <p:boldItalic r:id="rId1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756" y="-13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58612379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1d82d03b07e0fd16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1d82d03b07e0fd16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7ddd4a2582400cf8_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7ddd4a2582400cf8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7ddd4a2582400cf8_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7ddd4a2582400cf8_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7ddd4a2582400cf8_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7ddd4a2582400cf8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7ddd4a2582400cf8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7ddd4a2582400cf8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171450"/>
            <a:ext cx="8695944" cy="452628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4015472"/>
            <a:ext cx="8723376" cy="998685"/>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200150"/>
            <a:ext cx="7772400" cy="1335081"/>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2667001"/>
            <a:ext cx="6400800" cy="11049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30E2307-1E40-4E12-8716-25BFDA8E7013}" type="datetime1">
              <a:rPr lang="en-US" smtClean="0"/>
              <a:pPr/>
              <a:t>7/30/2020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CFCF5A-EA79-452C-A52C-1A2668C2E7DF}" type="datetime1">
              <a:rPr lang="en-US" smtClean="0"/>
              <a:pPr/>
              <a:t>7/30/2020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171450"/>
            <a:ext cx="8695944" cy="1069848"/>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E5C4C28-BD4B-4892-9A2D-6E19BD753A9A}" type="datetime1">
              <a:rPr lang="en-US" smtClean="0"/>
              <a:pPr/>
              <a:t>7/30/2020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grpSp>
        <p:nvGrpSpPr>
          <p:cNvPr id="15" name="Group 14"/>
          <p:cNvGrpSpPr>
            <a:grpSpLocks noChangeAspect="1"/>
          </p:cNvGrpSpPr>
          <p:nvPr/>
        </p:nvGrpSpPr>
        <p:grpSpPr bwMode="hidden">
          <a:xfrm>
            <a:off x="211665" y="535643"/>
            <a:ext cx="8723376" cy="998685"/>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085850"/>
            <a:ext cx="2057400" cy="3365500"/>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085850"/>
            <a:ext cx="6019800" cy="3365501"/>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FD9D02-426E-46C9-9EE9-0DE1EF8B2838}" type="datetime1">
              <a:rPr lang="en-US" smtClean="0"/>
              <a:pPr/>
              <a:t>7/30/2020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171450"/>
            <a:ext cx="8695944" cy="3552444"/>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9" y="3152694"/>
            <a:ext cx="2876429" cy="53552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3056467"/>
            <a:ext cx="5544515" cy="637604"/>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3065672"/>
            <a:ext cx="5467980" cy="580704"/>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3055631"/>
            <a:ext cx="3308000" cy="488662"/>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3043916"/>
            <a:ext cx="8723376" cy="997406"/>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1847670"/>
            <a:ext cx="7772400" cy="1143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078086"/>
            <a:ext cx="6417734" cy="70485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8AEBBE-F8B2-42CF-9895-E86A608384EB}" type="datetime1">
              <a:rPr lang="en-US" smtClean="0"/>
              <a:pPr/>
              <a:t>7/30/2020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E1FAA6B6-10E5-4810-BC9F-DA72D8452E73}" type="datetime1">
              <a:rPr lang="en-US" smtClean="0"/>
              <a:pPr/>
              <a:t>7/30/2020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
        <p:nvSpPr>
          <p:cNvPr id="9" name="Content Placeholder 8"/>
          <p:cNvSpPr>
            <a:spLocks noGrp="1"/>
          </p:cNvSpPr>
          <p:nvPr>
            <p:ph sz="quarter" idx="13"/>
          </p:nvPr>
        </p:nvSpPr>
        <p:spPr>
          <a:xfrm>
            <a:off x="676655" y="2009394"/>
            <a:ext cx="3822192" cy="25854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009394"/>
            <a:ext cx="3822192" cy="25854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008585"/>
            <a:ext cx="3822192" cy="47982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3" y="2571751"/>
            <a:ext cx="3820055" cy="2022872"/>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008585"/>
            <a:ext cx="3822192" cy="47982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571751"/>
            <a:ext cx="3822192" cy="2022872"/>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D18D072-EF12-4AA2-BD71-ABC68B06D0E2}" type="datetime1">
              <a:rPr lang="en-US" smtClean="0"/>
              <a:pPr/>
              <a:t>7/30/2020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CDBF60-6CC3-4B74-A60D-3486985E4346}" type="datetime1">
              <a:rPr lang="en-US" smtClean="0"/>
              <a:pPr/>
              <a:t>7/30/2020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171450"/>
            <a:ext cx="8695944" cy="1069848"/>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535643"/>
            <a:ext cx="8723376" cy="997406"/>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22714818-984F-4759-BF72-A33BDC1963BD}" type="datetime1">
              <a:rPr lang="en-US" smtClean="0"/>
              <a:pPr/>
              <a:t>7/30/2020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171450"/>
            <a:ext cx="8695944" cy="1069848"/>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EA7E191-5F94-4FC1-B823-BD7CABF7FA06}" type="datetime1">
              <a:rPr lang="en-US" smtClean="0"/>
              <a:pPr/>
              <a:t>7/30/2020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
        <p:nvSpPr>
          <p:cNvPr id="4" name="Text Placeholder 3"/>
          <p:cNvSpPr>
            <a:spLocks noGrp="1"/>
          </p:cNvSpPr>
          <p:nvPr>
            <p:ph type="body" sz="half" idx="2"/>
          </p:nvPr>
        </p:nvSpPr>
        <p:spPr>
          <a:xfrm>
            <a:off x="914400" y="2686050"/>
            <a:ext cx="3352800" cy="142875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535643"/>
            <a:ext cx="8723376" cy="998685"/>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1714500"/>
            <a:ext cx="3352800" cy="939546"/>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371600"/>
            <a:ext cx="3904076" cy="28575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171450"/>
            <a:ext cx="8695944" cy="452628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4015472"/>
            <a:ext cx="8723376" cy="998685"/>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6" y="254000"/>
            <a:ext cx="3812645" cy="1822451"/>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4" y="2089150"/>
            <a:ext cx="3818467" cy="18161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856D55-EFBE-4F9B-8A5F-09D42CA22A9B}" type="datetime1">
              <a:rPr lang="en-US" smtClean="0"/>
              <a:pPr/>
              <a:t>7/30/2020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
        <p:nvSpPr>
          <p:cNvPr id="3" name="Picture Placeholder 2"/>
          <p:cNvSpPr>
            <a:spLocks noGrp="1"/>
          </p:cNvSpPr>
          <p:nvPr>
            <p:ph type="pic" idx="1"/>
          </p:nvPr>
        </p:nvSpPr>
        <p:spPr>
          <a:xfrm>
            <a:off x="838200" y="1028700"/>
            <a:ext cx="3566160" cy="219456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171450"/>
            <a:ext cx="8695944" cy="185166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259572"/>
            <a:ext cx="8723376" cy="997406"/>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253746"/>
            <a:ext cx="8229600" cy="93954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4687623"/>
            <a:ext cx="3786690" cy="273844"/>
          </a:xfrm>
          <a:prstGeom prst="rect">
            <a:avLst/>
          </a:prstGeom>
        </p:spPr>
        <p:txBody>
          <a:bodyPr vert="horz" lIns="91440" tIns="45720" rIns="91440" bIns="45720" rtlCol="0" anchor="ctr"/>
          <a:lstStyle>
            <a:lvl1pPr algn="r">
              <a:defRPr sz="1000">
                <a:solidFill>
                  <a:schemeClr val="tx2"/>
                </a:solidFill>
              </a:defRPr>
            </a:lvl1pPr>
          </a:lstStyle>
          <a:p>
            <a:fld id="{9D1D110F-3F4E-48D9-B8AA-5D0E825AFDBA}" type="datetime1">
              <a:rPr lang="en-US" smtClean="0"/>
              <a:pPr/>
              <a:t>7/30/2020</a:t>
            </a:fld>
            <a:endParaRPr lang="en-US"/>
          </a:p>
        </p:txBody>
      </p:sp>
      <p:sp>
        <p:nvSpPr>
          <p:cNvPr id="5" name="Footer Placeholder 4"/>
          <p:cNvSpPr>
            <a:spLocks noGrp="1"/>
          </p:cNvSpPr>
          <p:nvPr>
            <p:ph type="ftr" sz="quarter" idx="3"/>
          </p:nvPr>
        </p:nvSpPr>
        <p:spPr>
          <a:xfrm>
            <a:off x="193639" y="4687623"/>
            <a:ext cx="3786691" cy="273844"/>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4687623"/>
            <a:ext cx="1161826" cy="273844"/>
          </a:xfrm>
          <a:prstGeom prst="rect">
            <a:avLst/>
          </a:prstGeom>
        </p:spPr>
        <p:txBody>
          <a:bodyPr vert="horz" lIns="91440" tIns="45720" rIns="91440" bIns="45720" rtlCol="0" anchor="ctr"/>
          <a:lstStyle>
            <a:lvl1pPr algn="ctr">
              <a:defRPr sz="1000">
                <a:solidFill>
                  <a:schemeClr val="tx2"/>
                </a:solidFill>
              </a:defRPr>
            </a:lvl1pPr>
          </a:lstStyle>
          <a:p>
            <a:pPr marL="0" lvl="0" indent="0" algn="r" rtl="0">
              <a:spcBef>
                <a:spcPts val="0"/>
              </a:spcBef>
              <a:spcAft>
                <a:spcPts val="0"/>
              </a:spcAft>
              <a:buNone/>
            </a:pPr>
            <a:fld id="{00000000-1234-1234-1234-123412341234}" type="slidenum">
              <a:rPr lang="en" smtClean="0"/>
              <a:t>‹#›</a:t>
            </a:fld>
            <a:endParaRPr lang="en"/>
          </a:p>
        </p:txBody>
      </p:sp>
      <p:sp>
        <p:nvSpPr>
          <p:cNvPr id="3" name="Text Placeholder 2"/>
          <p:cNvSpPr>
            <a:spLocks noGrp="1"/>
          </p:cNvSpPr>
          <p:nvPr>
            <p:ph type="body" idx="1"/>
          </p:nvPr>
        </p:nvSpPr>
        <p:spPr>
          <a:xfrm>
            <a:off x="872068" y="2006600"/>
            <a:ext cx="7408333" cy="25880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extLst>
          </p:cNvPr>
          <p:cNvSpPr>
            <a:spLocks noGrp="1"/>
          </p:cNvSpPr>
          <p:nvPr>
            <p:ph type="title"/>
          </p:nvPr>
        </p:nvSpPr>
        <p:spPr>
          <a:xfrm>
            <a:off x="628650" y="273844"/>
            <a:ext cx="7886700" cy="1482220"/>
          </a:xfrm>
          <a:solidFill>
            <a:schemeClr val="accent6">
              <a:lumMod val="40000"/>
              <a:lumOff val="60000"/>
            </a:schemeClr>
          </a:solidFill>
        </p:spPr>
        <p:txBody>
          <a:bodyPr rtlCol="0">
            <a:normAutofit fontScale="90000"/>
          </a:bodyPr>
          <a:lstStyle/>
          <a:p>
            <a:pPr fontAlgn="auto">
              <a:spcAft>
                <a:spcPts val="0"/>
              </a:spcAft>
              <a:defRPr/>
            </a:pPr>
            <a:r>
              <a:rPr lang="en-US" sz="6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PURNEA UNIVERSITY, PURNEA </a:t>
            </a:r>
          </a:p>
        </p:txBody>
      </p:sp>
      <p:pic>
        <p:nvPicPr>
          <p:cNvPr id="8195"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1993273"/>
            <a:ext cx="2414588"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extLst>
              <a:ext uri="{FF2B5EF4-FFF2-40B4-BE49-F238E27FC236}"/>
            </a:extLst>
          </p:cNvPr>
          <p:cNvSpPr txBox="1"/>
          <p:nvPr/>
        </p:nvSpPr>
        <p:spPr>
          <a:xfrm>
            <a:off x="4970365" y="2664619"/>
            <a:ext cx="4173637" cy="1938992"/>
          </a:xfrm>
          <a:prstGeom prst="rect">
            <a:avLst/>
          </a:prstGeom>
          <a:noFill/>
        </p:spPr>
        <p:txBody>
          <a:bodyPr wrap="square">
            <a:spAutoFit/>
          </a:bodyPr>
          <a:lstStyle/>
          <a:p>
            <a:pPr fontAlgn="auto">
              <a:spcBef>
                <a:spcPts val="0"/>
              </a:spcBef>
              <a:spcAft>
                <a:spcPts val="0"/>
              </a:spcAft>
              <a:defRPr/>
            </a:pPr>
            <a:r>
              <a:rPr lang="en-US" sz="2400" dirty="0">
                <a:ln w="0"/>
                <a:solidFill>
                  <a:srgbClr val="FF0000"/>
                </a:solidFill>
                <a:effectLst>
                  <a:outerShdw blurRad="38100" dist="19050" dir="2700000" algn="tl" rotWithShape="0">
                    <a:schemeClr val="dk1">
                      <a:alpha val="40000"/>
                    </a:schemeClr>
                  </a:outerShdw>
                </a:effectLst>
                <a:latin typeface="+mn-lt"/>
                <a:cs typeface="+mn-cs"/>
              </a:rPr>
              <a:t>M.L.ARYA COLLEGE KASBA </a:t>
            </a:r>
          </a:p>
          <a:p>
            <a:pPr fontAlgn="auto">
              <a:spcBef>
                <a:spcPts val="0"/>
              </a:spcBef>
              <a:spcAft>
                <a:spcPts val="0"/>
              </a:spcAft>
              <a:defRPr/>
            </a:pPr>
            <a:r>
              <a:rPr lang="en-US" sz="2400" dirty="0">
                <a:ln w="0"/>
                <a:solidFill>
                  <a:srgbClr val="FF0000"/>
                </a:solidFill>
                <a:effectLst>
                  <a:outerShdw blurRad="38100" dist="19050" dir="2700000" algn="tl" rotWithShape="0">
                    <a:schemeClr val="dk1">
                      <a:alpha val="40000"/>
                    </a:schemeClr>
                  </a:outerShdw>
                </a:effectLst>
                <a:latin typeface="+mn-lt"/>
                <a:cs typeface="+mn-cs"/>
              </a:rPr>
              <a:t>DEPARTMENT OF POLITICAL SCIENCE ,GUEST FACULTY </a:t>
            </a:r>
          </a:p>
          <a:p>
            <a:pPr fontAlgn="auto">
              <a:spcBef>
                <a:spcPts val="0"/>
              </a:spcBef>
              <a:spcAft>
                <a:spcPts val="0"/>
              </a:spcAft>
              <a:defRPr/>
            </a:pPr>
            <a:r>
              <a:rPr lang="en-US" sz="2400" dirty="0">
                <a:ln w="0"/>
                <a:solidFill>
                  <a:srgbClr val="FF0000"/>
                </a:solidFill>
                <a:effectLst>
                  <a:outerShdw blurRad="38100" dist="19050" dir="2700000" algn="tl" rotWithShape="0">
                    <a:schemeClr val="dk1">
                      <a:alpha val="40000"/>
                    </a:schemeClr>
                  </a:outerShdw>
                </a:effectLst>
                <a:latin typeface="+mn-lt"/>
                <a:cs typeface="+mn-cs"/>
              </a:rPr>
              <a:t>DR.ANUNAY PRAKASH SINHA</a:t>
            </a:r>
          </a:p>
          <a:p>
            <a:pPr fontAlgn="auto">
              <a:spcBef>
                <a:spcPts val="0"/>
              </a:spcBef>
              <a:spcAft>
                <a:spcPts val="0"/>
              </a:spcAft>
              <a:defRPr/>
            </a:pPr>
            <a:r>
              <a:rPr lang="en-US" sz="2400" dirty="0">
                <a:latin typeface="+mn-lt"/>
                <a:cs typeface="+mn-cs"/>
              </a:rPr>
              <a:t> </a:t>
            </a:r>
          </a:p>
        </p:txBody>
      </p:sp>
    </p:spTree>
    <p:extLst>
      <p:ext uri="{BB962C8B-B14F-4D97-AF65-F5344CB8AC3E}">
        <p14:creationId xmlns:p14="http://schemas.microsoft.com/office/powerpoint/2010/main" val="42857213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4"/>
          <p:cNvSpPr txBox="1"/>
          <p:nvPr/>
        </p:nvSpPr>
        <p:spPr>
          <a:xfrm>
            <a:off x="745500" y="567600"/>
            <a:ext cx="8046000" cy="300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600"/>
              <a:t>The United States Congress is the bicameral legislature of the federal government of the United States, and consists of two chambers: the House of Representatives and the Senate. The Congress meets in the United States Capitol in Washington, D.C. Both senators and representatives are chosen through direct election, though vacancies in the Senate may be filled by a gubernatorial appointment. Congress has 535 voting members: 435 representatives and 100 senators.</a:t>
            </a:r>
            <a:endParaRPr sz="26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5"/>
          <p:cNvSpPr txBox="1"/>
          <p:nvPr/>
        </p:nvSpPr>
        <p:spPr>
          <a:xfrm>
            <a:off x="559800" y="655450"/>
            <a:ext cx="8584200" cy="3534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600"/>
              <a:t>The House of Representatives has six non-voting members representing Puerto Rico, American Samoa, Guam, the Northern Mariana Islands, the U.S. Virgin Islands, and the District of Columbia in addition to its 435 voting members. Although they cannot vote in the full house, these members can address the house, sit and vote in congressional committees, and introduce legislation.</a:t>
            </a:r>
            <a:endParaRPr sz="26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6"/>
          <p:cNvSpPr txBox="1"/>
          <p:nvPr/>
        </p:nvSpPr>
        <p:spPr>
          <a:xfrm>
            <a:off x="801900" y="833701"/>
            <a:ext cx="8342100" cy="3509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600"/>
              <a:t>The members of the House of Representatives serve two-year terms representing the people of a single constituency, known as a "district". Congressional districts are apportioned to states by population using the United States Census results, provided that each state has at least one congressional representative. Each state, regardless of population or size, has two senators.</a:t>
            </a:r>
            <a:endParaRPr sz="26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7"/>
          <p:cNvSpPr txBox="1"/>
          <p:nvPr/>
        </p:nvSpPr>
        <p:spPr>
          <a:xfrm>
            <a:off x="1284725" y="867776"/>
            <a:ext cx="7375500" cy="241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600"/>
              <a:t>Currently, there are 100 senators representing the 50 states. Each senator is elected at-large in their state for a six-year term, with terms staggered, so every two years approximately one-third of the Senate is up for election.</a:t>
            </a:r>
            <a:endParaRPr sz="2600"/>
          </a:p>
          <a:p>
            <a:pPr marL="0" lvl="0" indent="0" algn="l" rtl="0">
              <a:spcBef>
                <a:spcPts val="0"/>
              </a:spcBef>
              <a:spcAft>
                <a:spcPts val="0"/>
              </a:spcAft>
              <a:buNone/>
            </a:pPr>
            <a:endParaRPr sz="2600"/>
          </a:p>
          <a:p>
            <a:pPr marL="0" lvl="0" indent="0" algn="l" rtl="0">
              <a:spcBef>
                <a:spcPts val="0"/>
              </a:spcBef>
              <a:spcAft>
                <a:spcPts val="0"/>
              </a:spcAft>
              <a:buNone/>
            </a:pPr>
            <a:r>
              <a:rPr lang="en" sz="2600"/>
              <a:t>To be eligible for election, a candidate must be aged at least 25 (House) or 30 (Senate)</a:t>
            </a:r>
            <a:endParaRPr sz="26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8"/>
          <p:cNvSpPr txBox="1"/>
          <p:nvPr/>
        </p:nvSpPr>
        <p:spPr>
          <a:xfrm>
            <a:off x="891245" y="879450"/>
            <a:ext cx="7755300" cy="300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600"/>
              <a:t>The Congress was created by the Constitution of the United States and first met in 1789, replacing in its legislative function the Congress of the Confederation. Although not legally mandated, in practice since the 19th century, Congress members are typically affiliated with the Republican Party or with the Democratic Party and only rarely with a third party or independents.</a:t>
            </a:r>
            <a:endParaRPr sz="260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0</TotalTime>
  <Words>356</Words>
  <Application>Microsoft Office PowerPoint</Application>
  <PresentationFormat>On-screen Show (16:9)</PresentationFormat>
  <Paragraphs>12</Paragraphs>
  <Slides>6</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Candara</vt:lpstr>
      <vt:lpstr>Symbol</vt:lpstr>
      <vt:lpstr>Waveform</vt:lpstr>
      <vt:lpstr>PURNEA UNIVERSITY, PURNEA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PURNEA UNIVERSITY, PURNEA </dc:title>
  <dc:creator>acer</dc:creator>
  <cp:lastModifiedBy>acer</cp:lastModifiedBy>
  <cp:revision>1</cp:revision>
  <dcterms:modified xsi:type="dcterms:W3CDTF">2020-07-30T05:47:01Z</dcterms:modified>
</cp:coreProperties>
</file>