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C49E-6E99-4468-8AD1-3D25271A54D8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533400"/>
            <a:ext cx="7086600" cy="3352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Integral Calculus</a:t>
            </a:r>
            <a:b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Integration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Dated:-27.07.2020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PPT-23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., Part-2)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0960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 (4):-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 (5):-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4775" y="1524000"/>
          <a:ext cx="5280025" cy="1657350"/>
        </p:xfrm>
        <a:graphic>
          <a:graphicData uri="http://schemas.openxmlformats.org/presentationml/2006/ole">
            <p:oleObj spid="_x0000_s22531" name="Equation" r:id="rId3" imgW="3225600" imgH="888840" progId="Equation.DSMT4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616200" y="3657600"/>
          <a:ext cx="5975350" cy="1676400"/>
        </p:xfrm>
        <a:graphic>
          <a:graphicData uri="http://schemas.openxmlformats.org/presentationml/2006/ole">
            <p:oleObj spid="_x0000_s22532" name="Equation" r:id="rId4" imgW="358128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 of integration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Indefinite integral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Rules of integration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Methods of integration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Integration of some special functions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Definite integral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Improper integral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Integration as the limit of a sum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Reduction formulae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of integration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Integration (Anti-differentiation)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 (1):-Integration is the inverse process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of differentiation.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i.e.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(2) The process of finding the integral (anti-derivative) whose derivative is given is called integration.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438400"/>
          <a:ext cx="2971800" cy="1373187"/>
        </p:xfrm>
        <a:graphic>
          <a:graphicData uri="http://schemas.openxmlformats.org/presentationml/2006/ole">
            <p:oleObj spid="_x0000_s1026" name="Equation" r:id="rId3" imgW="1447560" imgH="787320" progId="Equation.DSMT4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1714500" y="36957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7338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Integrand or derivative or differential coefficient</a:t>
            </a:r>
            <a:endParaRPr lang="en-US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57600" y="3657600"/>
            <a:ext cx="609600" cy="172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92430" y="3505200"/>
            <a:ext cx="4318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Integral or Primitive or anti-derivative of f(x)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Indefinite integral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know that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i.e. Integrals of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+C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Here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called particular integral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Sinx+C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called general integral (called indefinite integral)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Note:-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Indefinite integral contains an arbitrary constant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C, is called constant of integration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1620837"/>
          <a:ext cx="4429125" cy="1655763"/>
        </p:xfrm>
        <a:graphic>
          <a:graphicData uri="http://schemas.openxmlformats.org/presentationml/2006/ole">
            <p:oleObj spid="_x0000_s2050" name="Equation" r:id="rId3" imgW="2755800" imgH="1193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Rules of Indefinite integral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Rule I:- If u is a function of x, then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where k is a constant.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Rule II:-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Where u, v, w,  are functions of x.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2133600"/>
          <a:ext cx="2057400" cy="609600"/>
        </p:xfrm>
        <a:graphic>
          <a:graphicData uri="http://schemas.openxmlformats.org/presentationml/2006/ole">
            <p:oleObj spid="_x0000_s17410" name="Equation" r:id="rId3" imgW="1130040" imgH="3553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33600" y="2667000"/>
          <a:ext cx="3733800" cy="1066800"/>
        </p:xfrm>
        <a:graphic>
          <a:graphicData uri="http://schemas.openxmlformats.org/presentationml/2006/ole">
            <p:oleObj spid="_x0000_s17411" name="Equation" r:id="rId4" imgW="2501640" imgH="7873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3657600"/>
          <a:ext cx="4800600" cy="584200"/>
        </p:xfrm>
        <a:graphic>
          <a:graphicData uri="http://schemas.openxmlformats.org/presentationml/2006/ole">
            <p:oleObj spid="_x0000_s17412" name="Equation" r:id="rId5" imgW="2997000" imgH="3553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57400" y="4697412"/>
          <a:ext cx="6858000" cy="1169988"/>
        </p:xfrm>
        <a:graphic>
          <a:graphicData uri="http://schemas.openxmlformats.org/presentationml/2006/ole">
            <p:oleObj spid="_x0000_s17413" name="Equation" r:id="rId6" imgW="510516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Rules of Indefinite integral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Rule III:-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 is a constant.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Again,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49450" y="1492250"/>
          <a:ext cx="6151563" cy="827088"/>
        </p:xfrm>
        <a:graphic>
          <a:graphicData uri="http://schemas.openxmlformats.org/presentationml/2006/ole">
            <p:oleObj spid="_x0000_s18434" name="Equation" r:id="rId3" imgW="3377880" imgH="4824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05012" y="2667000"/>
          <a:ext cx="5614988" cy="1295400"/>
        </p:xfrm>
        <a:graphic>
          <a:graphicData uri="http://schemas.openxmlformats.org/presentationml/2006/ole">
            <p:oleObj spid="_x0000_s18435" name="Equation" r:id="rId4" imgW="3200400" imgH="7873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4191000"/>
          <a:ext cx="5181600" cy="1524000"/>
        </p:xfrm>
        <a:graphic>
          <a:graphicData uri="http://schemas.openxmlformats.org/presentationml/2006/ole">
            <p:oleObj spid="_x0000_s18437" name="Equation" r:id="rId5" imgW="285732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Methods of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Method of transformation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Method of substitution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Integration by parts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Integration by partial fraction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 I  </a:t>
            </a:r>
            <a:r>
              <a:rPr lang="en-US" sz="2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Algebraic </a:t>
            </a:r>
            <a:r>
              <a:rPr lang="en-US" sz="2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functions:-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Express the given function (expression) as the sum or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difference following forms by using the formulae of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Algebra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Tricks:-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52500" y="3581400"/>
          <a:ext cx="6819900" cy="1371600"/>
        </p:xfrm>
        <a:graphic>
          <a:graphicData uri="http://schemas.openxmlformats.org/presentationml/2006/ole">
            <p:oleObj spid="_x0000_s20482" name="Equation" r:id="rId3" imgW="4101840" imgH="8888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5105400"/>
          <a:ext cx="4343400" cy="762000"/>
        </p:xfrm>
        <a:graphic>
          <a:graphicData uri="http://schemas.openxmlformats.org/presentationml/2006/ole">
            <p:oleObj spid="_x0000_s20483" name="Equation" r:id="rId4" imgW="27810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Integrate the following w. r. t.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Soln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(1):-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17663" y="2190750"/>
          <a:ext cx="5491162" cy="1409700"/>
        </p:xfrm>
        <a:graphic>
          <a:graphicData uri="http://schemas.openxmlformats.org/presentationml/2006/ole">
            <p:oleObj spid="_x0000_s21506" name="Equation" r:id="rId3" imgW="3301920" imgH="9144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3657600"/>
          <a:ext cx="6553200" cy="2260600"/>
        </p:xfrm>
        <a:graphic>
          <a:graphicData uri="http://schemas.openxmlformats.org/presentationml/2006/ole">
            <p:oleObj spid="_x0000_s21508" name="Equation" r:id="rId4" imgW="4305240" imgH="142236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309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MathType 6.0 Equation</vt:lpstr>
      <vt:lpstr>Integral Calculus Lecture-1 Integration  Dated:-27.07.2020 PPT-23  UG (B.Sc., Part-2)  </vt:lpstr>
      <vt:lpstr>Contents</vt:lpstr>
      <vt:lpstr>Integration (Anti-differentiation)</vt:lpstr>
      <vt:lpstr>Indefinite integral</vt:lpstr>
      <vt:lpstr>Rules of Indefinite integral</vt:lpstr>
      <vt:lpstr>Rules of Indefinite integral</vt:lpstr>
      <vt:lpstr>Methods of integration</vt:lpstr>
      <vt:lpstr>Method of transformation</vt:lpstr>
      <vt:lpstr>Problems</vt:lpstr>
      <vt:lpstr>Solution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36</cp:revision>
  <dcterms:created xsi:type="dcterms:W3CDTF">2020-07-25T06:40:31Z</dcterms:created>
  <dcterms:modified xsi:type="dcterms:W3CDTF">2020-07-26T17:32:51Z</dcterms:modified>
</cp:coreProperties>
</file>