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67" r:id="rId4"/>
    <p:sldId id="278" r:id="rId5"/>
    <p:sldId id="280" r:id="rId6"/>
    <p:sldId id="281" r:id="rId7"/>
    <p:sldId id="282" r:id="rId8"/>
    <p:sldId id="283" r:id="rId9"/>
    <p:sldId id="284" r:id="rId10"/>
    <p:sldId id="28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CC49E-6E99-4468-8AD1-3D25271A54D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609600"/>
            <a:ext cx="7086600" cy="3276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Integral Calculus</a:t>
            </a:r>
            <a:b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Lecture-4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Integral of trigonometric function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.07.2020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PPT-26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UG (B.Sc., Part-2)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7200"/>
            <a:ext cx="6096000" cy="205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M.L.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Evaluate 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Solution:-</a:t>
            </a: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43150" y="1550988"/>
          <a:ext cx="1847850" cy="625475"/>
        </p:xfrm>
        <a:graphic>
          <a:graphicData uri="http://schemas.openxmlformats.org/presentationml/2006/ole">
            <p:oleObj spid="_x0000_s58370" name="Equation" r:id="rId3" imgW="1041120" imgH="35532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089150" y="2260600"/>
          <a:ext cx="6343650" cy="2921000"/>
        </p:xfrm>
        <a:graphic>
          <a:graphicData uri="http://schemas.openxmlformats.org/presentationml/2006/ole">
            <p:oleObj spid="_x0000_s58371" name="Equation" r:id="rId4" imgW="3708360" imgH="1600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Integral of trigonometric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47545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Type I :- Integral of the form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Working rule:-(a) If 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odd positive integer i.e. if the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power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odd positive integer, then put </a:t>
            </a:r>
            <a:endParaRPr lang="en-US" sz="2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(b) If 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odd positive integer, then put 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(c) If 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and 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both odd positive integers 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, then put either </a:t>
            </a:r>
            <a:endParaRPr lang="en-US" sz="2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(d) if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m+n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an even positive integer, then integrate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given function by the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 of transformation     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(e) If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m+n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an even 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integer, put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800600" y="1371600"/>
          <a:ext cx="2286000" cy="639762"/>
        </p:xfrm>
        <a:graphic>
          <a:graphicData uri="http://schemas.openxmlformats.org/presentationml/2006/ole">
            <p:oleObj spid="_x0000_s20483" name="Equation" r:id="rId3" imgW="1091880" imgH="35532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048500" y="2590800"/>
          <a:ext cx="1257300" cy="304800"/>
        </p:xfrm>
        <a:graphic>
          <a:graphicData uri="http://schemas.openxmlformats.org/presentationml/2006/ole">
            <p:oleObj spid="_x0000_s20485" name="Equation" r:id="rId4" imgW="571320" imgH="13968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553200" y="3048000"/>
          <a:ext cx="1447800" cy="304800"/>
        </p:xfrm>
        <a:graphic>
          <a:graphicData uri="http://schemas.openxmlformats.org/presentationml/2006/ole">
            <p:oleObj spid="_x0000_s20486" name="Equation" r:id="rId5" imgW="571320" imgH="13968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200400" y="4038600"/>
          <a:ext cx="2667000" cy="381000"/>
        </p:xfrm>
        <a:graphic>
          <a:graphicData uri="http://schemas.openxmlformats.org/presentationml/2006/ole">
            <p:oleObj spid="_x0000_s20487" name="Equation" r:id="rId6" imgW="1320480" imgH="20304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943600" y="5638800"/>
          <a:ext cx="2286000" cy="304800"/>
        </p:xfrm>
        <a:graphic>
          <a:graphicData uri="http://schemas.openxmlformats.org/presentationml/2006/ole">
            <p:oleObj spid="_x0000_s20488" name="Equation" r:id="rId7" imgW="132048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 of 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6783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Integrate the following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81200" y="2057400"/>
          <a:ext cx="4713287" cy="2911475"/>
        </p:xfrm>
        <a:graphic>
          <a:graphicData uri="http://schemas.openxmlformats.org/presentationml/2006/ole">
            <p:oleObj spid="_x0000_s23554" name="Equation" r:id="rId3" imgW="2298600" imgH="1625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Evaluate 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Solution :-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62200" y="1550988"/>
          <a:ext cx="1171575" cy="625475"/>
        </p:xfrm>
        <a:graphic>
          <a:graphicData uri="http://schemas.openxmlformats.org/presentationml/2006/ole">
            <p:oleObj spid="_x0000_s51202" name="Equation" r:id="rId3" imgW="660240" imgH="35532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600200" y="2427288"/>
          <a:ext cx="6659563" cy="3154362"/>
        </p:xfrm>
        <a:graphic>
          <a:graphicData uri="http://schemas.openxmlformats.org/presentationml/2006/ole">
            <p:oleObj spid="_x0000_s51205" name="Equation" r:id="rId4" imgW="3987720" imgH="17269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Evaluate 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Solution :-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84425" y="1550988"/>
          <a:ext cx="1958975" cy="625475"/>
        </p:xfrm>
        <a:graphic>
          <a:graphicData uri="http://schemas.openxmlformats.org/presentationml/2006/ole">
            <p:oleObj spid="_x0000_s53250" name="Equation" r:id="rId3" imgW="1104840" imgH="35532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33600" y="2241550"/>
          <a:ext cx="5281613" cy="3525838"/>
        </p:xfrm>
        <a:graphic>
          <a:graphicData uri="http://schemas.openxmlformats.org/presentationml/2006/ole">
            <p:oleObj spid="_x0000_s53251" name="Equation" r:id="rId4" imgW="3162240" imgH="19303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Evaluate 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Solution :-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90763" y="1517650"/>
          <a:ext cx="1824037" cy="692150"/>
        </p:xfrm>
        <a:graphic>
          <a:graphicData uri="http://schemas.openxmlformats.org/presentationml/2006/ole">
            <p:oleObj spid="_x0000_s54274" name="Equation" r:id="rId3" imgW="1028520" imgH="39348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014538" y="2405063"/>
          <a:ext cx="5832475" cy="3198812"/>
        </p:xfrm>
        <a:graphic>
          <a:graphicData uri="http://schemas.openxmlformats.org/presentationml/2006/ole">
            <p:oleObj spid="_x0000_s54275" name="Equation" r:id="rId4" imgW="3492360" imgH="1752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Integral of trigonometric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47545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Type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:- Integral of the form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Working rule:-(a) If 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even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integer i.e. if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power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odd positive integer, then put </a:t>
            </a:r>
            <a:endParaRPr lang="en-US" sz="2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(b) If 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not an even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integer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Case 1:-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an even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integer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n =0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Case 2:-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odd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positive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integer 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then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put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Otherwise, use integration by parts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787900" y="1371600"/>
          <a:ext cx="2312988" cy="639763"/>
        </p:xfrm>
        <a:graphic>
          <a:graphicData uri="http://schemas.openxmlformats.org/presentationml/2006/ole">
            <p:oleObj spid="_x0000_s55298" name="Equation" r:id="rId3" imgW="1104840" imgH="35532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010400" y="2514600"/>
          <a:ext cx="1257300" cy="360362"/>
        </p:xfrm>
        <a:graphic>
          <a:graphicData uri="http://schemas.openxmlformats.org/presentationml/2006/ole">
            <p:oleObj spid="_x0000_s55299" name="Equation" r:id="rId4" imgW="571320" imgH="16488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760538" y="4014788"/>
          <a:ext cx="4487862" cy="428625"/>
        </p:xfrm>
        <a:graphic>
          <a:graphicData uri="http://schemas.openxmlformats.org/presentationml/2006/ole">
            <p:oleObj spid="_x0000_s55301" name="Equation" r:id="rId5" imgW="2222280" imgH="22860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667000" y="5105400"/>
          <a:ext cx="1447800" cy="341312"/>
        </p:xfrm>
        <a:graphic>
          <a:graphicData uri="http://schemas.openxmlformats.org/presentationml/2006/ole">
            <p:oleObj spid="_x0000_s55302" name="Equation" r:id="rId6" imgW="558720" imgH="1396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Evaluate 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Solution:-</a:t>
            </a: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51088" y="1550988"/>
          <a:ext cx="1193800" cy="625475"/>
        </p:xfrm>
        <a:graphic>
          <a:graphicData uri="http://schemas.openxmlformats.org/presentationml/2006/ole">
            <p:oleObj spid="_x0000_s56322" name="Equation" r:id="rId3" imgW="672840" imgH="35532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057400" y="2133600"/>
          <a:ext cx="6408737" cy="2133600"/>
        </p:xfrm>
        <a:graphic>
          <a:graphicData uri="http://schemas.openxmlformats.org/presentationml/2006/ole">
            <p:oleObj spid="_x0000_s56323" name="Equation" r:id="rId4" imgW="3746160" imgH="1168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Evaluate 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Solution:-</a:t>
            </a: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51088" y="1550988"/>
          <a:ext cx="1193800" cy="625475"/>
        </p:xfrm>
        <a:graphic>
          <a:graphicData uri="http://schemas.openxmlformats.org/presentationml/2006/ole">
            <p:oleObj spid="_x0000_s57346" name="Equation" r:id="rId3" imgW="672840" imgH="35532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057400" y="2209800"/>
          <a:ext cx="6400800" cy="4013200"/>
        </p:xfrm>
        <a:graphic>
          <a:graphicData uri="http://schemas.openxmlformats.org/presentationml/2006/ole">
            <p:oleObj spid="_x0000_s57347" name="Equation" r:id="rId4" imgW="3555720" imgH="219708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283</Words>
  <Application>Microsoft Office PowerPoint</Application>
  <PresentationFormat>On-screen Show (4:3)</PresentationFormat>
  <Paragraphs>111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Equation</vt:lpstr>
      <vt:lpstr>MathType 6.0 Equation</vt:lpstr>
      <vt:lpstr>Integral Calculus Lecture-4 Integral of trigonometric function  Dated:-30.07.2020 PPT-26  UG (B.Sc., Part-2)  </vt:lpstr>
      <vt:lpstr>Integral of trigonometric function</vt:lpstr>
      <vt:lpstr>Method of substitution</vt:lpstr>
      <vt:lpstr>Problems</vt:lpstr>
      <vt:lpstr>Problems</vt:lpstr>
      <vt:lpstr>Problems</vt:lpstr>
      <vt:lpstr>Integral of trigonometric function</vt:lpstr>
      <vt:lpstr>Problems</vt:lpstr>
      <vt:lpstr>Problems</vt:lpstr>
      <vt:lpstr>Problems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</dc:creator>
  <cp:lastModifiedBy>rahman</cp:lastModifiedBy>
  <cp:revision>103</cp:revision>
  <dcterms:created xsi:type="dcterms:W3CDTF">2020-07-25T06:40:31Z</dcterms:created>
  <dcterms:modified xsi:type="dcterms:W3CDTF">2020-07-28T18:58:32Z</dcterms:modified>
</cp:coreProperties>
</file>