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4" r:id="rId3"/>
    <p:sldId id="267" r:id="rId4"/>
    <p:sldId id="278" r:id="rId5"/>
    <p:sldId id="280" r:id="rId6"/>
    <p:sldId id="281" r:id="rId7"/>
    <p:sldId id="282" r:id="rId8"/>
    <p:sldId id="283" r:id="rId9"/>
    <p:sldId id="284" r:id="rId10"/>
    <p:sldId id="28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4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CC49E-6E99-4468-8AD1-3D25271A54D8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7B9CB-D3C9-4301-A304-CCF5DFECE9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CC49E-6E99-4468-8AD1-3D25271A54D8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7B9CB-D3C9-4301-A304-CCF5DFECE9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CC49E-6E99-4468-8AD1-3D25271A54D8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7B9CB-D3C9-4301-A304-CCF5DFECE9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CC49E-6E99-4468-8AD1-3D25271A54D8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7B9CB-D3C9-4301-A304-CCF5DFECE9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CC49E-6E99-4468-8AD1-3D25271A54D8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7B9CB-D3C9-4301-A304-CCF5DFECE9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CC49E-6E99-4468-8AD1-3D25271A54D8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7B9CB-D3C9-4301-A304-CCF5DFECE9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CC49E-6E99-4468-8AD1-3D25271A54D8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7B9CB-D3C9-4301-A304-CCF5DFECE9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CC49E-6E99-4468-8AD1-3D25271A54D8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7B9CB-D3C9-4301-A304-CCF5DFECE9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CC49E-6E99-4468-8AD1-3D25271A54D8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7B9CB-D3C9-4301-A304-CCF5DFECE9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CC49E-6E99-4468-8AD1-3D25271A54D8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7B9CB-D3C9-4301-A304-CCF5DFECE9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CC49E-6E99-4468-8AD1-3D25271A54D8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7B9CB-D3C9-4301-A304-CCF5DFECE9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CC49E-6E99-4468-8AD1-3D25271A54D8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7B9CB-D3C9-4301-A304-CCF5DFECE94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22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8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0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6.bin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8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2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609600"/>
            <a:ext cx="7086600" cy="3276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Integral Calculus</a:t>
            </a:r>
            <a:b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Lecture-4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Integral of trigonometric function 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Dated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.07.2020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PPT-26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UG (B.Sc., Part-2) 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267200"/>
            <a:ext cx="6096000" cy="20574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Dr. Md.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Ataur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Rahman</a:t>
            </a:r>
            <a:endParaRPr lang="en-US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Guest Faculty</a:t>
            </a:r>
          </a:p>
          <a:p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Department of Mathematics</a:t>
            </a:r>
            <a:endParaRPr lang="en-US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M.L.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Arya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College,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Kasba</a:t>
            </a:r>
            <a:endParaRPr lang="en-US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PURNEA UNIVERSITY, PURNIA</a:t>
            </a:r>
            <a:endParaRPr lang="en-US" dirty="0" smtClean="0">
              <a:solidFill>
                <a:srgbClr val="00B05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153400" cy="4525963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Evaluate </a:t>
            </a:r>
          </a:p>
          <a:p>
            <a:pPr marL="514350" indent="-514350">
              <a:buNone/>
            </a:pP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Solution:-</a:t>
            </a:r>
            <a:endParaRPr lang="en-US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343150" y="1550988"/>
          <a:ext cx="1847850" cy="625475"/>
        </p:xfrm>
        <a:graphic>
          <a:graphicData uri="http://schemas.openxmlformats.org/presentationml/2006/ole">
            <p:oleObj spid="_x0000_s58370" name="Equation" r:id="rId3" imgW="1041120" imgH="355320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089150" y="2260600"/>
          <a:ext cx="6343650" cy="2921000"/>
        </p:xfrm>
        <a:graphic>
          <a:graphicData uri="http://schemas.openxmlformats.org/presentationml/2006/ole">
            <p:oleObj spid="_x0000_s58371" name="Equation" r:id="rId4" imgW="3708360" imgH="16002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Integral of trigonometric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153400" cy="4754563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Type I :- Integral of the form </a:t>
            </a:r>
          </a:p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Working rule:-(a) If  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is odd positive integer i.e. if the </a:t>
            </a:r>
          </a:p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power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sinx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is odd positive integer, then put </a:t>
            </a:r>
            <a:endParaRPr lang="en-US" sz="28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(b) If  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is odd positive integer, then put </a:t>
            </a:r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(c) If  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 and 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are both odd positive integers  </a:t>
            </a:r>
          </a:p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, then put either </a:t>
            </a:r>
            <a:endParaRPr lang="en-US" sz="28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(d) if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m+n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is an even positive integer, then integrate </a:t>
            </a:r>
          </a:p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the given function by the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method of transformation      </a:t>
            </a:r>
          </a:p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(e) If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m+n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is an even -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integer, put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514350" indent="-51435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800600" y="1371600"/>
          <a:ext cx="2286000" cy="639762"/>
        </p:xfrm>
        <a:graphic>
          <a:graphicData uri="http://schemas.openxmlformats.org/presentationml/2006/ole">
            <p:oleObj spid="_x0000_s20483" name="Equation" r:id="rId3" imgW="1091880" imgH="355320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7048500" y="2590800"/>
          <a:ext cx="1257300" cy="304800"/>
        </p:xfrm>
        <a:graphic>
          <a:graphicData uri="http://schemas.openxmlformats.org/presentationml/2006/ole">
            <p:oleObj spid="_x0000_s20485" name="Equation" r:id="rId4" imgW="571320" imgH="139680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6553200" y="3048000"/>
          <a:ext cx="1447800" cy="304800"/>
        </p:xfrm>
        <a:graphic>
          <a:graphicData uri="http://schemas.openxmlformats.org/presentationml/2006/ole">
            <p:oleObj spid="_x0000_s20486" name="Equation" r:id="rId5" imgW="571320" imgH="139680" progId="Equation.DSMT4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3200400" y="4038600"/>
          <a:ext cx="2667000" cy="381000"/>
        </p:xfrm>
        <a:graphic>
          <a:graphicData uri="http://schemas.openxmlformats.org/presentationml/2006/ole">
            <p:oleObj spid="_x0000_s20487" name="Equation" r:id="rId6" imgW="1320480" imgH="203040" progId="Equation.DSMT4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5943600" y="5638800"/>
          <a:ext cx="2286000" cy="304800"/>
        </p:xfrm>
        <a:graphic>
          <a:graphicData uri="http://schemas.openxmlformats.org/presentationml/2006/ole">
            <p:oleObj spid="_x0000_s20488" name="Equation" r:id="rId7" imgW="1320480" imgH="1904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Method of substitution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153400" cy="4678363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Integrate the following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</a:p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514350" indent="-51435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514350" indent="-51435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981200" y="2057400"/>
          <a:ext cx="4713287" cy="2911475"/>
        </p:xfrm>
        <a:graphic>
          <a:graphicData uri="http://schemas.openxmlformats.org/presentationml/2006/ole">
            <p:oleObj spid="_x0000_s23554" name="Equation" r:id="rId3" imgW="2298600" imgH="16254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153400" cy="4525963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Evaluate </a:t>
            </a:r>
          </a:p>
          <a:p>
            <a:pPr marL="514350" indent="-514350">
              <a:buNone/>
            </a:pP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Solution :-</a:t>
            </a:r>
          </a:p>
          <a:p>
            <a:pPr marL="514350" indent="-51435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362200" y="1550988"/>
          <a:ext cx="1171575" cy="625475"/>
        </p:xfrm>
        <a:graphic>
          <a:graphicData uri="http://schemas.openxmlformats.org/presentationml/2006/ole">
            <p:oleObj spid="_x0000_s51202" name="Equation" r:id="rId3" imgW="660240" imgH="355320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600200" y="2427288"/>
          <a:ext cx="6659563" cy="3154362"/>
        </p:xfrm>
        <a:graphic>
          <a:graphicData uri="http://schemas.openxmlformats.org/presentationml/2006/ole">
            <p:oleObj spid="_x0000_s51205" name="Equation" r:id="rId4" imgW="3987720" imgH="17269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153400" cy="4525963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Evaluate </a:t>
            </a:r>
          </a:p>
          <a:p>
            <a:pPr marL="514350" indent="-514350">
              <a:buNone/>
            </a:pP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Solution :-</a:t>
            </a:r>
          </a:p>
          <a:p>
            <a:pPr marL="514350" indent="-51435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384425" y="1550988"/>
          <a:ext cx="1958975" cy="625475"/>
        </p:xfrm>
        <a:graphic>
          <a:graphicData uri="http://schemas.openxmlformats.org/presentationml/2006/ole">
            <p:oleObj spid="_x0000_s53250" name="Equation" r:id="rId3" imgW="1104840" imgH="355320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133600" y="2241550"/>
          <a:ext cx="5281613" cy="3525838"/>
        </p:xfrm>
        <a:graphic>
          <a:graphicData uri="http://schemas.openxmlformats.org/presentationml/2006/ole">
            <p:oleObj spid="_x0000_s53251" name="Equation" r:id="rId4" imgW="3162240" imgH="19303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153400" cy="4525963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Evaluate </a:t>
            </a:r>
          </a:p>
          <a:p>
            <a:pPr marL="514350" indent="-514350">
              <a:buNone/>
            </a:pP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Solution :-</a:t>
            </a:r>
          </a:p>
          <a:p>
            <a:pPr marL="514350" indent="-51435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290763" y="1517650"/>
          <a:ext cx="1824037" cy="692150"/>
        </p:xfrm>
        <a:graphic>
          <a:graphicData uri="http://schemas.openxmlformats.org/presentationml/2006/ole">
            <p:oleObj spid="_x0000_s54274" name="Equation" r:id="rId3" imgW="1028520" imgH="393480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014538" y="2405063"/>
          <a:ext cx="5832475" cy="3198812"/>
        </p:xfrm>
        <a:graphic>
          <a:graphicData uri="http://schemas.openxmlformats.org/presentationml/2006/ole">
            <p:oleObj spid="_x0000_s54275" name="Equation" r:id="rId4" imgW="3492360" imgH="1752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Integral of trigonometric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153400" cy="4754563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Type 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:- Integral of the form </a:t>
            </a:r>
          </a:p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Working rule:-(a) If  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 even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+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integer i.e. if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</a:t>
            </a:r>
          </a:p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power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secx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is odd positive integer, then put </a:t>
            </a:r>
            <a:endParaRPr lang="en-US" sz="28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(b) If  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not an even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integer</a:t>
            </a:r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Case 1:-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If  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 an even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integer 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and n =0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Case 2:-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is an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odd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positive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integer 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then </a:t>
            </a:r>
          </a:p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put</a:t>
            </a:r>
          </a:p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Otherwise, use integration by parts  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514350" indent="-51435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787900" y="1371600"/>
          <a:ext cx="2312988" cy="639763"/>
        </p:xfrm>
        <a:graphic>
          <a:graphicData uri="http://schemas.openxmlformats.org/presentationml/2006/ole">
            <p:oleObj spid="_x0000_s55298" name="Equation" r:id="rId3" imgW="1104840" imgH="355320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7010400" y="2514600"/>
          <a:ext cx="1257300" cy="360362"/>
        </p:xfrm>
        <a:graphic>
          <a:graphicData uri="http://schemas.openxmlformats.org/presentationml/2006/ole">
            <p:oleObj spid="_x0000_s55299" name="Equation" r:id="rId4" imgW="571320" imgH="164880" progId="Equation.DSMT4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1760538" y="4014788"/>
          <a:ext cx="4487862" cy="428625"/>
        </p:xfrm>
        <a:graphic>
          <a:graphicData uri="http://schemas.openxmlformats.org/presentationml/2006/ole">
            <p:oleObj spid="_x0000_s55301" name="Equation" r:id="rId5" imgW="2222280" imgH="228600" progId="Equation.DSMT4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2667000" y="5105400"/>
          <a:ext cx="1447800" cy="341312"/>
        </p:xfrm>
        <a:graphic>
          <a:graphicData uri="http://schemas.openxmlformats.org/presentationml/2006/ole">
            <p:oleObj spid="_x0000_s55302" name="Equation" r:id="rId6" imgW="558720" imgH="1396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153400" cy="4525963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Evaluate </a:t>
            </a:r>
          </a:p>
          <a:p>
            <a:pPr marL="514350" indent="-514350">
              <a:buNone/>
            </a:pP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Solution:-</a:t>
            </a:r>
            <a:endParaRPr lang="en-US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351088" y="1550988"/>
          <a:ext cx="1193800" cy="625475"/>
        </p:xfrm>
        <a:graphic>
          <a:graphicData uri="http://schemas.openxmlformats.org/presentationml/2006/ole">
            <p:oleObj spid="_x0000_s56322" name="Equation" r:id="rId3" imgW="672840" imgH="355320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057400" y="2133600"/>
          <a:ext cx="6408737" cy="2133600"/>
        </p:xfrm>
        <a:graphic>
          <a:graphicData uri="http://schemas.openxmlformats.org/presentationml/2006/ole">
            <p:oleObj spid="_x0000_s56323" name="Equation" r:id="rId4" imgW="3746160" imgH="11682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153400" cy="4525963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Evaluate </a:t>
            </a:r>
          </a:p>
          <a:p>
            <a:pPr marL="514350" indent="-514350">
              <a:buNone/>
            </a:pP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Solution:-</a:t>
            </a:r>
            <a:endParaRPr lang="en-US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351088" y="1550988"/>
          <a:ext cx="1193800" cy="625475"/>
        </p:xfrm>
        <a:graphic>
          <a:graphicData uri="http://schemas.openxmlformats.org/presentationml/2006/ole">
            <p:oleObj spid="_x0000_s57346" name="Equation" r:id="rId3" imgW="672840" imgH="355320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057400" y="2209800"/>
          <a:ext cx="6400800" cy="4013200"/>
        </p:xfrm>
        <a:graphic>
          <a:graphicData uri="http://schemas.openxmlformats.org/presentationml/2006/ole">
            <p:oleObj spid="_x0000_s57347" name="Equation" r:id="rId4" imgW="3555720" imgH="2197080" progId="Equation.DSMT4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817</TotalTime>
  <Words>283</Words>
  <Application>Microsoft Office PowerPoint</Application>
  <PresentationFormat>On-screen Show (4:3)</PresentationFormat>
  <Paragraphs>111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Office Theme</vt:lpstr>
      <vt:lpstr>Equation</vt:lpstr>
      <vt:lpstr>MathType 6.0 Equation</vt:lpstr>
      <vt:lpstr>Integral Calculus Lecture-4 Integral of trigonometric function  Dated:-30.07.2020 PPT-26  UG (B.Sc., Part-2)  </vt:lpstr>
      <vt:lpstr>Integral of trigonometric function</vt:lpstr>
      <vt:lpstr>Method of substitution</vt:lpstr>
      <vt:lpstr>Problems</vt:lpstr>
      <vt:lpstr>Problems</vt:lpstr>
      <vt:lpstr>Problems</vt:lpstr>
      <vt:lpstr>Integral of trigonometric function</vt:lpstr>
      <vt:lpstr>Problems</vt:lpstr>
      <vt:lpstr>Problems</vt:lpstr>
      <vt:lpstr>Problems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rahman</dc:creator>
  <cp:lastModifiedBy>rahman</cp:lastModifiedBy>
  <cp:revision>103</cp:revision>
  <dcterms:created xsi:type="dcterms:W3CDTF">2020-07-25T06:40:31Z</dcterms:created>
  <dcterms:modified xsi:type="dcterms:W3CDTF">2020-07-28T18:58:32Z</dcterms:modified>
</cp:coreProperties>
</file>