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5D01591-E5E6-4022-BA97-B91D8103C2C9}" type="datetimeFigureOut">
              <a:rPr lang="en-US" smtClean="0"/>
              <a:t>29-07-2020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DFBA1F7-2936-47B8-92AA-3BF23D6123A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D01591-E5E6-4022-BA97-B91D8103C2C9}" type="datetimeFigureOut">
              <a:rPr lang="en-US" smtClean="0"/>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D01591-E5E6-4022-BA97-B91D8103C2C9}" type="datetimeFigureOut">
              <a:rPr lang="en-US" smtClean="0"/>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D01591-E5E6-4022-BA97-B91D8103C2C9}" type="datetimeFigureOut">
              <a:rPr lang="en-US" smtClean="0"/>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D01591-E5E6-4022-BA97-B91D8103C2C9}" type="datetimeFigureOut">
              <a:rPr lang="en-US" smtClean="0"/>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BA1F7-2936-47B8-92AA-3BF23D6123A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D01591-E5E6-4022-BA97-B91D8103C2C9}" type="datetimeFigureOut">
              <a:rPr lang="en-US" smtClean="0"/>
              <a:t>29-07-2020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5D01591-E5E6-4022-BA97-B91D8103C2C9}" type="datetimeFigureOut">
              <a:rPr lang="en-US" smtClean="0"/>
              <a:t>29-07-2020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D01591-E5E6-4022-BA97-B91D8103C2C9}" type="datetimeFigureOut">
              <a:rPr lang="en-US" smtClean="0"/>
              <a:t>29-07-2020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1591-E5E6-4022-BA97-B91D8103C2C9}" type="datetimeFigureOut">
              <a:rPr lang="en-US" smtClean="0"/>
              <a:t>29-07-2020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D01591-E5E6-4022-BA97-B91D8103C2C9}" type="datetimeFigureOut">
              <a:rPr lang="en-US" smtClean="0"/>
              <a:t>29-07-2020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BA1F7-2936-47B8-92AA-3BF23D6123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D01591-E5E6-4022-BA97-B91D8103C2C9}" type="datetimeFigureOut">
              <a:rPr lang="en-US" smtClean="0"/>
              <a:t>29-07-2020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FBA1F7-2936-47B8-92AA-3BF23D6123A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D01591-E5E6-4022-BA97-B91D8103C2C9}" type="datetimeFigureOut">
              <a:rPr lang="en-US" smtClean="0"/>
              <a:t>29-07-2020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FBA1F7-2936-47B8-92AA-3BF23D6123A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1219200" y="1752600"/>
            <a:ext cx="6858000" cy="1446550"/>
          </a:xfrm>
          <a:prstGeom prst="rect">
            <a:avLst/>
          </a:prstGeom>
        </p:spPr>
        <p:txBody>
          <a:bodyPr wrap="square">
            <a:spAutoFit/>
          </a:bodyPr>
          <a:lstStyle/>
          <a:p>
            <a:pPr algn="ctr"/>
            <a:r>
              <a:rPr lang="en-US" sz="3200" b="1" dirty="0" smtClean="0">
                <a:latin typeface="Baskerville Old Face" pitchFamily="18" charset="0"/>
              </a:rPr>
              <a:t>B.A. PART I (H) </a:t>
            </a:r>
            <a:r>
              <a:rPr lang="en-US" sz="3200" b="1" dirty="0" smtClean="0">
                <a:latin typeface="Baskerville Old Face" pitchFamily="18" charset="0"/>
              </a:rPr>
              <a:t>29</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JULY 2020   </a:t>
            </a:r>
          </a:p>
          <a:p>
            <a:pPr algn="ctr"/>
            <a:r>
              <a:rPr lang="en-US" sz="2800" b="1" dirty="0" smtClean="0">
                <a:latin typeface="Baskerville Old Face" pitchFamily="18" charset="0"/>
              </a:rPr>
              <a:t>Topic- </a:t>
            </a:r>
            <a:r>
              <a:rPr lang="en-US" sz="2800" b="1" dirty="0" smtClean="0">
                <a:latin typeface="Baskerville Old Face" pitchFamily="18" charset="0"/>
              </a:rPr>
              <a:t>Socio-Cultural</a:t>
            </a:r>
            <a:r>
              <a:rPr lang="en-US" sz="2800" b="1" dirty="0" smtClean="0">
                <a:latin typeface="Baskerville Old Face" pitchFamily="18" charset="0"/>
              </a:rPr>
              <a:t> </a:t>
            </a:r>
            <a:r>
              <a:rPr lang="en-US" sz="2800" b="1" dirty="0" smtClean="0">
                <a:latin typeface="Baskerville Old Face" pitchFamily="18" charset="0"/>
              </a:rPr>
              <a:t>Factors of Abnormal </a:t>
            </a:r>
            <a:r>
              <a:rPr lang="en-US" sz="2800" b="1" dirty="0" err="1" smtClean="0">
                <a:latin typeface="Baskerville Old Face" pitchFamily="18" charset="0"/>
              </a:rPr>
              <a:t>Behaviour</a:t>
            </a:r>
            <a:endParaRPr lang="en-US" sz="28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 (H) PAPER II UNIT I (ABNORMAL PSYCHOLOGY)  </a:t>
            </a:r>
            <a:r>
              <a:rPr lang="en-US" sz="2800" b="1" dirty="0" smtClean="0">
                <a:solidFill>
                  <a:schemeClr val="tx1"/>
                </a:solidFill>
              </a:rPr>
              <a:t>SOCIO-CULTURAL </a:t>
            </a:r>
            <a:r>
              <a:rPr lang="en-US" sz="2800" b="1" dirty="0" smtClean="0">
                <a:solidFill>
                  <a:schemeClr val="tx1"/>
                </a:solidFill>
              </a:rPr>
              <a:t>FACTORS OF ABNORMAL BEHAVIOUR</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sz="2400" b="1" u="sng" dirty="0" smtClean="0"/>
              <a:t>SOCIO-CULTURAL FACTORS OF ABNORMAL </a:t>
            </a:r>
            <a:r>
              <a:rPr lang="en-US" sz="2400" b="1" u="sng" dirty="0" smtClean="0"/>
              <a:t>BEHAVIOUR</a:t>
            </a:r>
          </a:p>
          <a:p>
            <a:r>
              <a:rPr lang="en-US" dirty="0" smtClean="0"/>
              <a:t>According to the American Psychological Association (APA), </a:t>
            </a:r>
            <a:r>
              <a:rPr lang="en-US" dirty="0" smtClean="0"/>
              <a:t>socio-cultural </a:t>
            </a:r>
            <a:r>
              <a:rPr lang="en-US" dirty="0" smtClean="0"/>
              <a:t>factors are environmental conditions that have a role in both adaptive, normal behaviors as well as in maladaptive behaviors, mental retardation, or social pathology</a:t>
            </a:r>
            <a:r>
              <a:rPr lang="en-US" dirty="0" smtClean="0"/>
              <a:t>.</a:t>
            </a:r>
          </a:p>
          <a:p>
            <a:r>
              <a:rPr lang="en-US" dirty="0" smtClean="0"/>
              <a:t>Most aspects of mental illness and psychological well‐being are influenced by social factors (such as gender, social class, race and ethnicity, and household patterns) and social institutions (such as disability and social security systems, labor markets, and health care organizations).</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 (H) PAPER II UNIT I (ABNORMAL PSYCHOLOGY)  </a:t>
            </a:r>
            <a:r>
              <a:rPr lang="en-US" sz="2800" b="1" dirty="0" smtClean="0">
                <a:solidFill>
                  <a:schemeClr val="tx1"/>
                </a:solidFill>
              </a:rPr>
              <a:t>SOCIO-CULTURAL </a:t>
            </a:r>
            <a:r>
              <a:rPr lang="en-US" sz="2800" b="1" dirty="0" smtClean="0">
                <a:solidFill>
                  <a:schemeClr val="tx1"/>
                </a:solidFill>
              </a:rPr>
              <a:t>FACTORS OF ABNORMAL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There are many ways to approach abnormal psychology, including the socio-cultural approach, which looks at the influence of society and culture on a person's mental health. Key components of the socio-cultural approach include societal pressures, cultural rules and expectations about race, gender and sexual </a:t>
            </a:r>
            <a:r>
              <a:rPr lang="en-US" dirty="0" smtClean="0"/>
              <a:t>orientation.</a:t>
            </a:r>
          </a:p>
          <a:p>
            <a:r>
              <a:rPr lang="en-US" dirty="0" smtClean="0"/>
              <a:t>Low socioeconomic status has been linked to higher rates of mental and physical illness (Ng, </a:t>
            </a:r>
            <a:r>
              <a:rPr lang="en-US" dirty="0" err="1" smtClean="0"/>
              <a:t>Muntaner</a:t>
            </a:r>
            <a:r>
              <a:rPr lang="en-US" dirty="0" smtClean="0"/>
              <a:t>, Chung, &amp; Eaton, 2014) due to persistent concern over unemployment or under-employment, low wages, lack of health insurance, no savings, and the inability to put food on the table, which can then lead to feeling hopeless, helpless, and dependent on others.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 (H) PAPER II UNIT I (ABNORMAL PSYCHOLOGY)  </a:t>
            </a:r>
            <a:r>
              <a:rPr lang="en-US" sz="2800" b="1" dirty="0" smtClean="0">
                <a:solidFill>
                  <a:schemeClr val="tx1"/>
                </a:solidFill>
              </a:rPr>
              <a:t>SOCIO-CULTURAL </a:t>
            </a:r>
            <a:r>
              <a:rPr lang="en-US" sz="2800" b="1" dirty="0" smtClean="0">
                <a:solidFill>
                  <a:schemeClr val="tx1"/>
                </a:solidFill>
              </a:rPr>
              <a:t>FACTORS OF ABNORMAL BEHAVIOUR</a:t>
            </a:r>
            <a:endParaRPr lang="en-US" sz="2800" dirty="0"/>
          </a:p>
        </p:txBody>
      </p:sp>
      <p:sp>
        <p:nvSpPr>
          <p:cNvPr id="3" name="Content Placeholder 2"/>
          <p:cNvSpPr>
            <a:spLocks noGrp="1"/>
          </p:cNvSpPr>
          <p:nvPr>
            <p:ph idx="1"/>
          </p:nvPr>
        </p:nvSpPr>
        <p:spPr/>
        <p:txBody>
          <a:bodyPr/>
          <a:lstStyle/>
          <a:p>
            <a:r>
              <a:rPr lang="en-US" dirty="0" smtClean="0"/>
              <a:t>This situation places considerable stress on an individual and can lead to higher rates of anxiety disorders and depression. Borderline personality disorder has also been found to be higher in people in low-income brackets.</a:t>
            </a:r>
          </a:p>
          <a:p>
            <a:r>
              <a:rPr lang="en-US" dirty="0" smtClean="0"/>
              <a:t>Outside of biological and psychological factors on mental illness, race, ethnicity, gender, religious orientation, socioeconomic status, sexual orientation, etc. also play a role, and this is the basis of the socio-cultural model.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 (H) PAPER II UNIT I (ABNORMAL PSYCHOLOGY)  </a:t>
            </a:r>
            <a:r>
              <a:rPr lang="en-US" sz="2800" b="1" dirty="0" smtClean="0">
                <a:solidFill>
                  <a:schemeClr val="tx1"/>
                </a:solidFill>
              </a:rPr>
              <a:t>SOCIO-CULTURAL </a:t>
            </a:r>
            <a:r>
              <a:rPr lang="en-US" sz="2800" b="1" dirty="0" smtClean="0">
                <a:solidFill>
                  <a:schemeClr val="tx1"/>
                </a:solidFill>
              </a:rPr>
              <a:t>FACTORS OF ABNORMAL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A socio-cultural model of abnormality emphasizes the social and cultural context, going so far as to suggest that abnormality is a direct function of society's criteria and definitions for appropriate behavior. In this model, abnormality is social, not medical or psychological. Social and cultural context can influence the kinds of stresses people experience, the kinds of disorders they are likely to develop, and the treatment they are likely to receive</a:t>
            </a:r>
            <a:r>
              <a:rPr lang="en-US" dirty="0" smtClean="0"/>
              <a:t>.</a:t>
            </a:r>
          </a:p>
          <a:p>
            <a:r>
              <a:rPr lang="en-US" b="1" dirty="0" smtClean="0"/>
              <a:t>Social factors</a:t>
            </a:r>
            <a:r>
              <a:rPr lang="en-US" dirty="0" smtClean="0"/>
              <a:t> represent another important set of influences on consumer behavior. Specifically, these are the effects of people and groups influencing one another through culture and subculture, social class, reference groups, and family.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 (H) PAPER II UNIT I (ABNORMAL PSYCHOLOGY)  </a:t>
            </a:r>
            <a:r>
              <a:rPr lang="en-US" sz="2800" b="1" dirty="0" smtClean="0">
                <a:solidFill>
                  <a:schemeClr val="tx1"/>
                </a:solidFill>
              </a:rPr>
              <a:t>SOCIO-CULTURAL </a:t>
            </a:r>
            <a:r>
              <a:rPr lang="en-US" sz="2800" b="1" dirty="0" smtClean="0">
                <a:solidFill>
                  <a:schemeClr val="tx1"/>
                </a:solidFill>
              </a:rPr>
              <a:t>FACTORS OF ABNORMAL BEHAVIOUR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Socio-economic </a:t>
            </a:r>
            <a:r>
              <a:rPr lang="en-US" dirty="0" smtClean="0"/>
              <a:t>factors include occupation, education, income, wealth and where someone lives</a:t>
            </a:r>
            <a:r>
              <a:rPr lang="en-US" dirty="0" smtClean="0"/>
              <a:t>. Poor</a:t>
            </a:r>
            <a:r>
              <a:rPr lang="en-US" dirty="0" smtClean="0"/>
              <a:t> social and economic circumstances affect health throughout life. </a:t>
            </a:r>
            <a:r>
              <a:rPr lang="en-US" dirty="0" smtClean="0"/>
              <a:t>Social</a:t>
            </a:r>
            <a:r>
              <a:rPr lang="en-US" dirty="0" smtClean="0"/>
              <a:t> and psychological circumstances can cause long-term stress. Continuing anxiety, insecurity, low self-esteem, social isolation and lack of control over work and home life, have powerful effects on health</a:t>
            </a:r>
            <a:r>
              <a:rPr lang="en-US" dirty="0" smtClean="0"/>
              <a:t>.</a:t>
            </a:r>
          </a:p>
          <a:p>
            <a:r>
              <a:rPr lang="en-US" b="1" dirty="0" smtClean="0"/>
              <a:t>Main </a:t>
            </a:r>
            <a:r>
              <a:rPr lang="en-US" b="1" dirty="0" smtClean="0"/>
              <a:t>factors : </a:t>
            </a:r>
            <a:r>
              <a:rPr lang="en-US" dirty="0" smtClean="0"/>
              <a:t>Income, Education, Occupation, Wealth, Health, Political participation, Language  Development, Disparities </a:t>
            </a:r>
            <a:r>
              <a:rPr lang="en-US" dirty="0" smtClean="0"/>
              <a:t>in language acquisition</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240</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B.A. PART I (H) PAPER II UNIT I (ABNORMAL PSYCHOLOGY)  SOCIO-CULTURAL FACTORS OF ABNORMAL BEHAVIOUR</vt:lpstr>
      <vt:lpstr>B.A. PART I (H) PAPER II UNIT I (ABNORMAL PSYCHOLOGY)  SOCIO-CULTURAL FACTORS OF ABNORMAL BEHAVIOUR</vt:lpstr>
      <vt:lpstr>B.A. PART I (H) PAPER II UNIT I (ABNORMAL PSYCHOLOGY)  SOCIO-CULTURAL FACTORS OF ABNORMAL BEHAVIOUR</vt:lpstr>
      <vt:lpstr>B.A. PART I (H) PAPER II UNIT I (ABNORMAL PSYCHOLOGY)  SOCIO-CULTURAL FACTORS OF ABNORMAL BEHAVIOUR</vt:lpstr>
      <vt:lpstr>B.A. PART I (H) PAPER II UNIT I (ABNORMAL PSYCHOLOGY)  SOCIO-CULTURAL FACTORS OF ABNORMAL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cp:revision>
  <dcterms:created xsi:type="dcterms:W3CDTF">2020-07-29T04:31:46Z</dcterms:created>
  <dcterms:modified xsi:type="dcterms:W3CDTF">2020-07-29T04:41:08Z</dcterms:modified>
</cp:coreProperties>
</file>