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61784AF-E0B3-4BF9-A2DE-0D101E90A69A}" type="datetimeFigureOut">
              <a:rPr lang="en-US" smtClean="0"/>
              <a:t>25-07-2020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9F028F5-9313-4384-8942-E7156553E4F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1784AF-E0B3-4BF9-A2DE-0D101E90A69A}" type="datetimeFigureOut">
              <a:rPr lang="en-US" smtClean="0"/>
              <a:t>25-07-2020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028F5-9313-4384-8942-E7156553E4F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1784AF-E0B3-4BF9-A2DE-0D101E90A69A}" type="datetimeFigureOut">
              <a:rPr lang="en-US" smtClean="0"/>
              <a:t>25-07-2020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028F5-9313-4384-8942-E7156553E4F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1784AF-E0B3-4BF9-A2DE-0D101E90A69A}" type="datetimeFigureOut">
              <a:rPr lang="en-US" smtClean="0"/>
              <a:t>25-07-2020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028F5-9313-4384-8942-E7156553E4F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1784AF-E0B3-4BF9-A2DE-0D101E90A69A}" type="datetimeFigureOut">
              <a:rPr lang="en-US" smtClean="0"/>
              <a:t>25-07-2020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028F5-9313-4384-8942-E7156553E4F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61784AF-E0B3-4BF9-A2DE-0D101E90A69A}" type="datetimeFigureOut">
              <a:rPr lang="en-US" smtClean="0"/>
              <a:t>25-07-2020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028F5-9313-4384-8942-E7156553E4F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61784AF-E0B3-4BF9-A2DE-0D101E90A69A}" type="datetimeFigureOut">
              <a:rPr lang="en-US" smtClean="0"/>
              <a:t>25-07-2020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F028F5-9313-4384-8942-E7156553E4F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61784AF-E0B3-4BF9-A2DE-0D101E90A69A}" type="datetimeFigureOut">
              <a:rPr lang="en-US" smtClean="0"/>
              <a:t>25-07-2020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F028F5-9313-4384-8942-E7156553E4F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1784AF-E0B3-4BF9-A2DE-0D101E90A69A}" type="datetimeFigureOut">
              <a:rPr lang="en-US" smtClean="0"/>
              <a:t>25-07-2020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F028F5-9313-4384-8942-E7156553E4F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61784AF-E0B3-4BF9-A2DE-0D101E90A69A}" type="datetimeFigureOut">
              <a:rPr lang="en-US" smtClean="0"/>
              <a:t>25-07-2020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028F5-9313-4384-8942-E7156553E4F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1784AF-E0B3-4BF9-A2DE-0D101E90A69A}" type="datetimeFigureOut">
              <a:rPr lang="en-US" smtClean="0"/>
              <a:t>25-07-2020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9F028F5-9313-4384-8942-E7156553E4F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61784AF-E0B3-4BF9-A2DE-0D101E90A69A}" type="datetimeFigureOut">
              <a:rPr lang="en-US" smtClean="0"/>
              <a:t>25-07-2020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9F028F5-9313-4384-8942-E7156553E4F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Rectangle 5"/>
          <p:cNvSpPr/>
          <p:nvPr/>
        </p:nvSpPr>
        <p:spPr>
          <a:xfrm>
            <a:off x="1219200" y="1752600"/>
            <a:ext cx="6858000" cy="1015663"/>
          </a:xfrm>
          <a:prstGeom prst="rect">
            <a:avLst/>
          </a:prstGeom>
        </p:spPr>
        <p:txBody>
          <a:bodyPr wrap="square">
            <a:spAutoFit/>
          </a:bodyPr>
          <a:lstStyle/>
          <a:p>
            <a:pPr algn="ctr"/>
            <a:r>
              <a:rPr lang="en-US" sz="3200" b="1" dirty="0" smtClean="0">
                <a:latin typeface="Baskerville Old Face" pitchFamily="18" charset="0"/>
              </a:rPr>
              <a:t>B.A. PART II (H) </a:t>
            </a:r>
            <a:r>
              <a:rPr lang="en-US" sz="3200" b="1" dirty="0" smtClean="0">
                <a:latin typeface="Baskerville Old Face" pitchFamily="18" charset="0"/>
              </a:rPr>
              <a:t>28</a:t>
            </a:r>
            <a:r>
              <a:rPr lang="en-US" sz="3200" b="1" baseline="30000" dirty="0" smtClean="0">
                <a:latin typeface="Baskerville Old Face" pitchFamily="18" charset="0"/>
              </a:rPr>
              <a:t>th</a:t>
            </a:r>
            <a:r>
              <a:rPr lang="en-US" sz="3200" b="1" dirty="0" smtClean="0">
                <a:latin typeface="Baskerville Old Face" pitchFamily="18" charset="0"/>
              </a:rPr>
              <a:t> </a:t>
            </a:r>
            <a:r>
              <a:rPr lang="en-US" sz="3200" b="1" dirty="0" smtClean="0">
                <a:latin typeface="Baskerville Old Face" pitchFamily="18" charset="0"/>
              </a:rPr>
              <a:t>JULY 2020   </a:t>
            </a:r>
          </a:p>
          <a:p>
            <a:pPr algn="ctr"/>
            <a:r>
              <a:rPr lang="en-US" sz="2800" b="1" dirty="0" smtClean="0">
                <a:latin typeface="Baskerville Old Face" pitchFamily="18" charset="0"/>
              </a:rPr>
              <a:t>Topic- Nature of </a:t>
            </a:r>
            <a:r>
              <a:rPr lang="en-US" sz="2800" b="1" dirty="0" smtClean="0">
                <a:latin typeface="Baskerville Old Face" pitchFamily="18" charset="0"/>
              </a:rPr>
              <a:t>Community </a:t>
            </a:r>
            <a:r>
              <a:rPr lang="en-US" sz="2800" b="1" dirty="0" smtClean="0">
                <a:latin typeface="Baskerville Old Face" pitchFamily="18" charset="0"/>
              </a:rPr>
              <a:t>Psychology</a:t>
            </a:r>
            <a:endParaRPr lang="en-US" sz="2800" b="1"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B.A. PART II (H) PAPER III, UNIT I (APPLIED PSYCHOLOGY) </a:t>
            </a:r>
            <a:r>
              <a:rPr lang="en-US" sz="2800" b="1" dirty="0" smtClean="0">
                <a:solidFill>
                  <a:schemeClr val="tx1"/>
                </a:solidFill>
              </a:rPr>
              <a:t>WHAT IS COMMUNITY PSYCHOLOGY</a:t>
            </a:r>
            <a:endParaRPr lang="en-US" sz="2800" dirty="0"/>
          </a:p>
        </p:txBody>
      </p:sp>
      <p:sp>
        <p:nvSpPr>
          <p:cNvPr id="3" name="Content Placeholder 2"/>
          <p:cNvSpPr>
            <a:spLocks noGrp="1"/>
          </p:cNvSpPr>
          <p:nvPr>
            <p:ph idx="1"/>
          </p:nvPr>
        </p:nvSpPr>
        <p:spPr/>
        <p:txBody>
          <a:bodyPr>
            <a:normAutofit fontScale="85000" lnSpcReduction="20000"/>
          </a:bodyPr>
          <a:lstStyle/>
          <a:p>
            <a:pPr algn="ctr">
              <a:lnSpc>
                <a:spcPct val="120000"/>
              </a:lnSpc>
              <a:buNone/>
            </a:pPr>
            <a:r>
              <a:rPr lang="en-US" sz="2400" b="1" u="sng" dirty="0" smtClean="0"/>
              <a:t>WHAT IS COMMUNITY </a:t>
            </a:r>
            <a:r>
              <a:rPr lang="en-US" sz="2400" b="1" u="sng" dirty="0" smtClean="0"/>
              <a:t>PSYCHOLOGY</a:t>
            </a:r>
          </a:p>
          <a:p>
            <a:pPr>
              <a:lnSpc>
                <a:spcPct val="120000"/>
              </a:lnSpc>
            </a:pPr>
            <a:r>
              <a:rPr lang="en-US" dirty="0" smtClean="0"/>
              <a:t>Community psychology focuses on social issues, social institutions, and other settings that influence individuals, groups, and organizations. Community psychology as a science seeks to understand relationships between environmental conditions and the development of health and well being of all members of a </a:t>
            </a:r>
            <a:r>
              <a:rPr lang="en-US" dirty="0" smtClean="0"/>
              <a:t>community.</a:t>
            </a:r>
          </a:p>
          <a:p>
            <a:r>
              <a:rPr lang="en-US" dirty="0" smtClean="0"/>
              <a:t>For example, community psychology is centered on action and solving problems much like clinical psychology. However, clinical psychology tends to have a greater focus on solving individual problems, while community psychology is devoted to understanding the underlying social issues that contribute to these problems.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B.A. PART II (H) PAPER III, UNIT I (APPLIED PSYCHOLOGY) </a:t>
            </a:r>
            <a:r>
              <a:rPr lang="en-US" sz="2800" b="1" dirty="0" smtClean="0">
                <a:solidFill>
                  <a:schemeClr val="tx1"/>
                </a:solidFill>
              </a:rPr>
              <a:t>WHAT IS COMMUNITY PSYCHOLOGY</a:t>
            </a:r>
            <a:endParaRPr lang="en-US" sz="2800" dirty="0"/>
          </a:p>
        </p:txBody>
      </p:sp>
      <p:sp>
        <p:nvSpPr>
          <p:cNvPr id="3" name="Content Placeholder 2"/>
          <p:cNvSpPr>
            <a:spLocks noGrp="1"/>
          </p:cNvSpPr>
          <p:nvPr>
            <p:ph idx="1"/>
          </p:nvPr>
        </p:nvSpPr>
        <p:spPr/>
        <p:txBody>
          <a:bodyPr>
            <a:normAutofit fontScale="92500"/>
          </a:bodyPr>
          <a:lstStyle/>
          <a:p>
            <a:r>
              <a:rPr lang="en-US" dirty="0" smtClean="0"/>
              <a:t>Community psychology is the branch of psychology concerned with person environment interactions and the ways society affects individual and community functioning. Community psychology focuses on social issues, social institutions, and other settings that influence individuals, groups, and organizations.</a:t>
            </a:r>
          </a:p>
          <a:p>
            <a:r>
              <a:rPr lang="en-US" dirty="0" smtClean="0"/>
              <a:t>Community psychology goes beyond an individual focus and integrates social, cultural, economic, political, environmental, and international influences to promote positive change, health, and empowerment at individual and systemic levels.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B.A. PART II (H) PAPER III, UNIT I (APPLIED PSYCHOLOGY) </a:t>
            </a:r>
            <a:r>
              <a:rPr lang="en-US" sz="2800" b="1" dirty="0" smtClean="0">
                <a:solidFill>
                  <a:schemeClr val="tx1"/>
                </a:solidFill>
              </a:rPr>
              <a:t>WHAT IS COMMUNITY PSYCHOLOGY</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Community psychology as a science seeks to understand relationships between environmental conditions and the development of health and well being of all members of a community. </a:t>
            </a:r>
            <a:endParaRPr lang="en-US" dirty="0" smtClean="0"/>
          </a:p>
          <a:p>
            <a:r>
              <a:rPr lang="en-US" dirty="0" smtClean="0"/>
              <a:t>The practice of community psychology is directed towards the design and evaluation of ways to facilitate psychological competence and empowerment, prevent disorder, and promote constructive social change. The goal is to optimize the wellbeing of individuals and communities with innovative and alternative interventions designed in collaboration with affected community members and with other related disciplines inside and outside of psychology</a:t>
            </a:r>
            <a:r>
              <a:rPr lang="en-US" dirty="0" smtClean="0"/>
              <a:t>.</a:t>
            </a:r>
            <a:endParaRPr lang="en-US" dirty="0" smtClean="0"/>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B.A. PART II (H) PAPER III, UNIT I (APPLIED PSYCHOLOGY) </a:t>
            </a:r>
            <a:r>
              <a:rPr lang="en-US" sz="2800" b="1" dirty="0" smtClean="0">
                <a:solidFill>
                  <a:schemeClr val="tx1"/>
                </a:solidFill>
              </a:rPr>
              <a:t>WHAT IS COMMUNITY PSYCHOLOGY</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The Society for Community Research &amp; Action (SCRA; Division 27 of the American Psychological Assoc</a:t>
            </a:r>
            <a:r>
              <a:rPr lang="en-US" dirty="0" smtClean="0"/>
              <a:t>.): Community Psychology is an international organization devoted </a:t>
            </a:r>
            <a:r>
              <a:rPr lang="en-US" dirty="0" smtClean="0"/>
              <a:t>to advancing theory, research, and social action. Its members are committed to promoting health and empowerment and to preventing problems in communities, groups, and individuals</a:t>
            </a:r>
            <a:r>
              <a:rPr lang="en-US" dirty="0" smtClean="0"/>
              <a:t>.</a:t>
            </a:r>
          </a:p>
          <a:p>
            <a:r>
              <a:rPr lang="en-US" dirty="0" smtClean="0"/>
              <a:t>However, it has its own unique and important contributions to make. The major goals of this field are to create new ways to empower people within their communities, promote social change and diversity, promote individual and community well-being, and prevent disorder.</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B.A. PART II (H) PAPER III, UNIT I (APPLIED PSYCHOLOGY) </a:t>
            </a:r>
            <a:r>
              <a:rPr lang="en-US" sz="2800" b="1" dirty="0" smtClean="0">
                <a:solidFill>
                  <a:schemeClr val="tx1"/>
                </a:solidFill>
              </a:rPr>
              <a:t>WHAT IS COMMUNITY PSYCHOLOGY</a:t>
            </a:r>
            <a:endParaRPr lang="en-US" sz="2800" dirty="0"/>
          </a:p>
        </p:txBody>
      </p:sp>
      <p:sp>
        <p:nvSpPr>
          <p:cNvPr id="3" name="Content Placeholder 2"/>
          <p:cNvSpPr>
            <a:spLocks noGrp="1"/>
          </p:cNvSpPr>
          <p:nvPr>
            <p:ph idx="1"/>
          </p:nvPr>
        </p:nvSpPr>
        <p:spPr/>
        <p:txBody>
          <a:bodyPr>
            <a:normAutofit fontScale="92500" lnSpcReduction="20000"/>
          </a:bodyPr>
          <a:lstStyle/>
          <a:p>
            <a:r>
              <a:rPr lang="en-US" b="1" dirty="0" smtClean="0"/>
              <a:t>Core values of community psychology[1] include:</a:t>
            </a:r>
            <a:endParaRPr lang="en-US" dirty="0" smtClean="0"/>
          </a:p>
          <a:p>
            <a:r>
              <a:rPr lang="en-US" dirty="0" smtClean="0"/>
              <a:t>Seeking social justice for all individuals in a community.</a:t>
            </a:r>
          </a:p>
          <a:p>
            <a:r>
              <a:rPr lang="en-US" dirty="0" smtClean="0"/>
              <a:t>Empowering marginalized individuals and communities.</a:t>
            </a:r>
          </a:p>
          <a:p>
            <a:r>
              <a:rPr lang="en-US" dirty="0" smtClean="0"/>
              <a:t>Embracing and promoting diversity in communities.</a:t>
            </a:r>
          </a:p>
          <a:p>
            <a:r>
              <a:rPr lang="en-US" dirty="0" smtClean="0"/>
              <a:t>Understanding that individual behavior it not just the result of their own thinking.</a:t>
            </a:r>
          </a:p>
          <a:p>
            <a:r>
              <a:rPr lang="en-US" b="1" dirty="0" smtClean="0"/>
              <a:t>Career options available to community </a:t>
            </a:r>
            <a:r>
              <a:rPr lang="en-US" b="1" dirty="0" smtClean="0"/>
              <a:t> Psychologists include:</a:t>
            </a:r>
            <a:endParaRPr lang="en-US" b="1" dirty="0" smtClean="0"/>
          </a:p>
          <a:p>
            <a:r>
              <a:rPr lang="en-US" dirty="0" smtClean="0"/>
              <a:t>Counseling and/or conducting mental health work at a community health clinic. Becoming a consultant for human-service, non-profit, and public-sector organizations. Planning and establishing grass roots social service programs.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TotalTime>
  <Words>258</Words>
  <Application>Microsoft Office PowerPoint</Application>
  <PresentationFormat>On-screen Show (4:3)</PresentationFormat>
  <Paragraphs>30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          </vt:lpstr>
      <vt:lpstr>B.A. PART II (H) PAPER III, UNIT I (APPLIED PSYCHOLOGY) WHAT IS COMMUNITY PSYCHOLOGY</vt:lpstr>
      <vt:lpstr>B.A. PART II (H) PAPER III, UNIT I (APPLIED PSYCHOLOGY) WHAT IS COMMUNITY PSYCHOLOGY</vt:lpstr>
      <vt:lpstr>B.A. PART II (H) PAPER III, UNIT I (APPLIED PSYCHOLOGY) WHAT IS COMMUNITY PSYCHOLOGY</vt:lpstr>
      <vt:lpstr>B.A. PART II (H) PAPER III, UNIT I (APPLIED PSYCHOLOGY) WHAT IS COMMUNITY PSYCHOLOGY</vt:lpstr>
      <vt:lpstr>B.A. PART II (H) PAPER III, UNIT I (APPLIED PSYCHOLOGY) WHAT IS COMMUNITY PSYCHOLOGY</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1</cp:revision>
  <dcterms:created xsi:type="dcterms:W3CDTF">2020-07-25T05:16:02Z</dcterms:created>
  <dcterms:modified xsi:type="dcterms:W3CDTF">2020-07-25T05:25:31Z</dcterms:modified>
</cp:coreProperties>
</file>