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0B8A995-F149-42DC-B58F-ACBDCDB3FE8F}" type="datetimeFigureOut">
              <a:rPr lang="en-US" smtClean="0"/>
              <a:t>30-07-2020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0F91FDD-F6B0-40C5-82BF-B61FA14A70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B8A995-F149-42DC-B58F-ACBDCDB3FE8F}" type="datetimeFigureOut">
              <a:rPr lang="en-US" smtClean="0"/>
              <a:t>30-07-2020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B8A995-F149-42DC-B58F-ACBDCDB3FE8F}" type="datetimeFigureOut">
              <a:rPr lang="en-US" smtClean="0"/>
              <a:t>30-07-2020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B8A995-F149-42DC-B58F-ACBDCDB3FE8F}" type="datetimeFigureOut">
              <a:rPr lang="en-US" smtClean="0"/>
              <a:t>30-07-2020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0B8A995-F149-42DC-B58F-ACBDCDB3FE8F}" type="datetimeFigureOut">
              <a:rPr lang="en-US" smtClean="0"/>
              <a:t>30-07-2020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91FDD-F6B0-40C5-82BF-B61FA14A700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B8A995-F149-42DC-B58F-ACBDCDB3FE8F}" type="datetimeFigureOut">
              <a:rPr lang="en-US" smtClean="0"/>
              <a:t>30-07-2020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0B8A995-F149-42DC-B58F-ACBDCDB3FE8F}" type="datetimeFigureOut">
              <a:rPr lang="en-US" smtClean="0"/>
              <a:t>30-07-2020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0B8A995-F149-42DC-B58F-ACBDCDB3FE8F}" type="datetimeFigureOut">
              <a:rPr lang="en-US" smtClean="0"/>
              <a:t>30-07-2020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8A995-F149-42DC-B58F-ACBDCDB3FE8F}" type="datetimeFigureOut">
              <a:rPr lang="en-US" smtClean="0"/>
              <a:t>30-07-2020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0B8A995-F149-42DC-B58F-ACBDCDB3FE8F}" type="datetimeFigureOut">
              <a:rPr lang="en-US" smtClean="0"/>
              <a:t>30-07-2020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91FDD-F6B0-40C5-82BF-B61FA14A700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0B8A995-F149-42DC-B58F-ACBDCDB3FE8F}" type="datetimeFigureOut">
              <a:rPr lang="en-US" smtClean="0"/>
              <a:t>30-07-2020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0F91FDD-F6B0-40C5-82BF-B61FA14A700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0B8A995-F149-42DC-B58F-ACBDCDB3FE8F}" type="datetimeFigureOut">
              <a:rPr lang="en-US" smtClean="0"/>
              <a:t>30-07-2020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0F91FDD-F6B0-40C5-82BF-B61FA14A700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Rectangle 5"/>
          <p:cNvSpPr/>
          <p:nvPr/>
        </p:nvSpPr>
        <p:spPr>
          <a:xfrm>
            <a:off x="1219200" y="1752600"/>
            <a:ext cx="6858000" cy="1015663"/>
          </a:xfrm>
          <a:prstGeom prst="rect">
            <a:avLst/>
          </a:prstGeom>
        </p:spPr>
        <p:txBody>
          <a:bodyPr wrap="square">
            <a:spAutoFit/>
          </a:bodyPr>
          <a:lstStyle/>
          <a:p>
            <a:pPr algn="ctr"/>
            <a:r>
              <a:rPr lang="en-US" sz="3200" b="1" dirty="0" smtClean="0">
                <a:latin typeface="Baskerville Old Face" pitchFamily="18" charset="0"/>
              </a:rPr>
              <a:t>B.A. PART II (H) </a:t>
            </a:r>
            <a:r>
              <a:rPr lang="en-US" sz="3200" b="1" dirty="0" smtClean="0">
                <a:latin typeface="Baskerville Old Face" pitchFamily="18" charset="0"/>
              </a:rPr>
              <a:t>30</a:t>
            </a:r>
            <a:r>
              <a:rPr lang="en-US" sz="3200" b="1" baseline="30000" dirty="0" smtClean="0">
                <a:latin typeface="Baskerville Old Face" pitchFamily="18" charset="0"/>
              </a:rPr>
              <a:t>th</a:t>
            </a:r>
            <a:r>
              <a:rPr lang="en-US" sz="3200" b="1" dirty="0" smtClean="0">
                <a:latin typeface="Baskerville Old Face" pitchFamily="18" charset="0"/>
              </a:rPr>
              <a:t> </a:t>
            </a:r>
            <a:r>
              <a:rPr lang="en-US" sz="3200" b="1" dirty="0" smtClean="0">
                <a:latin typeface="Baskerville Old Face" pitchFamily="18" charset="0"/>
              </a:rPr>
              <a:t>JULY 2020   </a:t>
            </a:r>
          </a:p>
          <a:p>
            <a:pPr algn="ctr"/>
            <a:r>
              <a:rPr lang="en-US" sz="2800" b="1" dirty="0" smtClean="0">
                <a:latin typeface="Baskerville Old Face" pitchFamily="18" charset="0"/>
              </a:rPr>
              <a:t>Topic- </a:t>
            </a:r>
            <a:r>
              <a:rPr lang="en-US" sz="2800" b="1" dirty="0" smtClean="0">
                <a:latin typeface="Baskerville Old Face" pitchFamily="18" charset="0"/>
              </a:rPr>
              <a:t>Field</a:t>
            </a:r>
            <a:r>
              <a:rPr lang="en-US" sz="2800" b="1" dirty="0" smtClean="0">
                <a:latin typeface="Baskerville Old Face" pitchFamily="18" charset="0"/>
              </a:rPr>
              <a:t> </a:t>
            </a:r>
            <a:r>
              <a:rPr lang="en-US" sz="2800" b="1" dirty="0" smtClean="0">
                <a:latin typeface="Baskerville Old Face" pitchFamily="18" charset="0"/>
              </a:rPr>
              <a:t>of Community Psychology</a:t>
            </a:r>
            <a:endParaRPr lang="en-US" sz="2800" b="1"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B.A. PART II (H) PAPER III, UNIT I (APPLIED PSYCHOLOGY) </a:t>
            </a:r>
            <a:r>
              <a:rPr lang="en-US" sz="2800" b="1" dirty="0" smtClean="0">
                <a:solidFill>
                  <a:schemeClr val="tx1"/>
                </a:solidFill>
              </a:rPr>
              <a:t>FIELD OF </a:t>
            </a:r>
            <a:r>
              <a:rPr lang="en-US" sz="2800" b="1" dirty="0" smtClean="0">
                <a:solidFill>
                  <a:schemeClr val="tx1"/>
                </a:solidFill>
              </a:rPr>
              <a:t>COMMUNITY PSYCHOLOGY</a:t>
            </a:r>
            <a:endParaRPr lang="en-US" sz="2800" dirty="0"/>
          </a:p>
        </p:txBody>
      </p:sp>
      <p:sp>
        <p:nvSpPr>
          <p:cNvPr id="3" name="Content Placeholder 2"/>
          <p:cNvSpPr>
            <a:spLocks noGrp="1"/>
          </p:cNvSpPr>
          <p:nvPr>
            <p:ph idx="1"/>
          </p:nvPr>
        </p:nvSpPr>
        <p:spPr/>
        <p:txBody>
          <a:bodyPr>
            <a:normAutofit fontScale="92500" lnSpcReduction="10000"/>
          </a:bodyPr>
          <a:lstStyle/>
          <a:p>
            <a:pPr algn="ctr">
              <a:buNone/>
            </a:pPr>
            <a:r>
              <a:rPr lang="en-US" sz="2400" b="1" u="sng" dirty="0" smtClean="0"/>
              <a:t>FIELD OF COMMUNITY </a:t>
            </a:r>
            <a:r>
              <a:rPr lang="en-US" sz="2400" b="1" u="sng" dirty="0" smtClean="0"/>
              <a:t>PSYCHOLOGY</a:t>
            </a:r>
          </a:p>
          <a:p>
            <a:r>
              <a:rPr lang="en-US" b="1" dirty="0" smtClean="0"/>
              <a:t>Community Psychology</a:t>
            </a:r>
            <a:r>
              <a:rPr lang="en-US" dirty="0" smtClean="0"/>
              <a:t> is a field with a unique new perspective for understanding the individuals within their environment which includes the larger social systems that affect their lives. </a:t>
            </a:r>
            <a:r>
              <a:rPr lang="en-US" dirty="0" smtClean="0"/>
              <a:t>Community </a:t>
            </a:r>
            <a:r>
              <a:rPr lang="en-US" dirty="0" smtClean="0"/>
              <a:t>psychology does not focus on “problems” but rather on the strengths and competencies of community members</a:t>
            </a:r>
            <a:r>
              <a:rPr lang="en-US" dirty="0" smtClean="0"/>
              <a:t>.</a:t>
            </a:r>
          </a:p>
          <a:p>
            <a:r>
              <a:rPr lang="en-US" dirty="0" smtClean="0"/>
              <a:t>Community psychologists seek to understand the quality of life of individuals within groups, organizations and institutions, communities, and society. Their aim is to enhance quality of life through collaborative research and action.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B.A. PART II (H) PAPER III, UNIT I (APPLIED PSYCHOLOGY) </a:t>
            </a:r>
            <a:r>
              <a:rPr lang="en-US" sz="2800" b="1" dirty="0" smtClean="0">
                <a:solidFill>
                  <a:schemeClr val="tx1"/>
                </a:solidFill>
              </a:rPr>
              <a:t>FIELD OF </a:t>
            </a:r>
            <a:r>
              <a:rPr lang="en-US" sz="2800" b="1" dirty="0" smtClean="0">
                <a:solidFill>
                  <a:schemeClr val="tx1"/>
                </a:solidFill>
              </a:rPr>
              <a:t>COMMUNITY PSYCHOLOGY</a:t>
            </a:r>
            <a:endParaRPr lang="en-US" sz="2800" dirty="0"/>
          </a:p>
        </p:txBody>
      </p:sp>
      <p:sp>
        <p:nvSpPr>
          <p:cNvPr id="3" name="Content Placeholder 2"/>
          <p:cNvSpPr>
            <a:spLocks noGrp="1"/>
          </p:cNvSpPr>
          <p:nvPr>
            <p:ph idx="1"/>
          </p:nvPr>
        </p:nvSpPr>
        <p:spPr/>
        <p:txBody>
          <a:bodyPr/>
          <a:lstStyle/>
          <a:p>
            <a:r>
              <a:rPr lang="en-US" dirty="0" smtClean="0"/>
              <a:t>A Community Psychologist’s role is to:</a:t>
            </a:r>
          </a:p>
          <a:p>
            <a:r>
              <a:rPr lang="en-US" dirty="0" smtClean="0"/>
              <a:t>Recognize people’s strengths and resources</a:t>
            </a:r>
          </a:p>
          <a:p>
            <a:r>
              <a:rPr lang="en-US" dirty="0" smtClean="0"/>
              <a:t>Work to break down existing social barriers</a:t>
            </a:r>
          </a:p>
          <a:p>
            <a:r>
              <a:rPr lang="en-US" dirty="0" smtClean="0"/>
              <a:t>Emphasize empowerment and collaboration, rather than dictate solutions </a:t>
            </a:r>
          </a:p>
          <a:p>
            <a:r>
              <a:rPr lang="en-US" dirty="0" smtClean="0"/>
              <a:t>Promote the sharing of skills and knowledge </a:t>
            </a:r>
          </a:p>
          <a:p>
            <a:r>
              <a:rPr lang="en-US" dirty="0" smtClean="0"/>
              <a:t>Recognize that all research is value-based </a:t>
            </a:r>
          </a:p>
          <a:p>
            <a:r>
              <a:rPr lang="en-US" dirty="0" smtClean="0"/>
              <a:t>Use qualitative and quantitative research methods to understand social problems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B.A. PART II (H) PAPER III, UNIT I (APPLIED PSYCHOLOGY) </a:t>
            </a:r>
            <a:r>
              <a:rPr lang="en-US" sz="2800" b="1" dirty="0" smtClean="0">
                <a:solidFill>
                  <a:schemeClr val="tx1"/>
                </a:solidFill>
              </a:rPr>
              <a:t>FIELD OF </a:t>
            </a:r>
            <a:r>
              <a:rPr lang="en-US" sz="2800" b="1" dirty="0" smtClean="0">
                <a:solidFill>
                  <a:schemeClr val="tx1"/>
                </a:solidFill>
              </a:rPr>
              <a:t>COMMUNITY PSYCHOLOGY</a:t>
            </a:r>
            <a:endParaRPr lang="en-US" sz="2800" dirty="0"/>
          </a:p>
        </p:txBody>
      </p:sp>
      <p:sp>
        <p:nvSpPr>
          <p:cNvPr id="3" name="Content Placeholder 2"/>
          <p:cNvSpPr>
            <a:spLocks noGrp="1"/>
          </p:cNvSpPr>
          <p:nvPr>
            <p:ph idx="1"/>
          </p:nvPr>
        </p:nvSpPr>
        <p:spPr/>
        <p:txBody>
          <a:bodyPr>
            <a:normAutofit lnSpcReduction="10000"/>
          </a:bodyPr>
          <a:lstStyle/>
          <a:p>
            <a:pPr algn="ctr">
              <a:buNone/>
            </a:pPr>
            <a:r>
              <a:rPr lang="en-US" b="1" u="sng" dirty="0" smtClean="0"/>
              <a:t>Empowerment </a:t>
            </a:r>
          </a:p>
          <a:p>
            <a:r>
              <a:rPr lang="en-US" dirty="0" smtClean="0"/>
              <a:t>Community Psychology mostly focuses on empowering individuals in the community who have been marginalized (excluded from decision-making processes) in some way. One definition of empowerment is “an intentional, ongoing process centered in the local community, involving mutual respect, critical reflection, caring, and group participation, through which people lacking an equal share of resources gain greater access to and control over those resources</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B.A. PART II (H) PAPER III, UNIT I (APPLIED PSYCHOLOGY) </a:t>
            </a:r>
            <a:r>
              <a:rPr lang="en-US" sz="2800" b="1" dirty="0" smtClean="0">
                <a:solidFill>
                  <a:schemeClr val="tx1"/>
                </a:solidFill>
              </a:rPr>
              <a:t>FIELD OF </a:t>
            </a:r>
            <a:r>
              <a:rPr lang="en-US" sz="2800" b="1" dirty="0" smtClean="0">
                <a:solidFill>
                  <a:schemeClr val="tx1"/>
                </a:solidFill>
              </a:rPr>
              <a:t>COMMUNITY PSYCHOLOGY</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dirty="0" smtClean="0"/>
              <a:t>(Psychological) Sense of Community </a:t>
            </a:r>
          </a:p>
          <a:p>
            <a:r>
              <a:rPr lang="en-US" dirty="0" smtClean="0"/>
              <a:t>The experience of community such as “a feeling that members have of belonging, a feeling that members matter to one another and to the group, a shared faith that members’ needs will be met through their commitment to be together” (McMillan &amp; </a:t>
            </a:r>
            <a:r>
              <a:rPr lang="en-US" dirty="0" err="1" smtClean="0"/>
              <a:t>Chavis</a:t>
            </a:r>
            <a:r>
              <a:rPr lang="en-US" dirty="0" smtClean="0"/>
              <a:t>, (1986). </a:t>
            </a:r>
          </a:p>
          <a:p>
            <a:r>
              <a:rPr lang="en-US" dirty="0" smtClean="0"/>
              <a:t>In numerous studies relationships have been found between psychological sense of community as well as things like perceived safety/control, greater participation, ability to function properly, social bonding, greater civic contributions, and a greater sense of purpose.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B.A. PART II (H) PAPER III, UNIT I (APPLIED PSYCHOLOGY) </a:t>
            </a:r>
            <a:r>
              <a:rPr lang="en-US" sz="2800" b="1" dirty="0" smtClean="0">
                <a:solidFill>
                  <a:schemeClr val="tx1"/>
                </a:solidFill>
              </a:rPr>
              <a:t>FIELD OF </a:t>
            </a:r>
            <a:r>
              <a:rPr lang="en-US" sz="2800" b="1" dirty="0" smtClean="0">
                <a:solidFill>
                  <a:schemeClr val="tx1"/>
                </a:solidFill>
              </a:rPr>
              <a:t>COMMUNITY PSYCHOLOGY</a:t>
            </a:r>
            <a:endParaRPr lang="en-US" sz="2800" dirty="0"/>
          </a:p>
        </p:txBody>
      </p:sp>
      <p:sp>
        <p:nvSpPr>
          <p:cNvPr id="3" name="Content Placeholder 2"/>
          <p:cNvSpPr>
            <a:spLocks noGrp="1"/>
          </p:cNvSpPr>
          <p:nvPr>
            <p:ph idx="1"/>
          </p:nvPr>
        </p:nvSpPr>
        <p:spPr/>
        <p:txBody>
          <a:bodyPr>
            <a:normAutofit lnSpcReduction="10000"/>
          </a:bodyPr>
          <a:lstStyle/>
          <a:p>
            <a:r>
              <a:rPr lang="en-US" b="1" dirty="0" smtClean="0"/>
              <a:t>7 </a:t>
            </a:r>
            <a:r>
              <a:rPr lang="en-US" b="1" dirty="0" smtClean="0"/>
              <a:t>Main focus of Community Psychology:</a:t>
            </a:r>
            <a:endParaRPr lang="en-US" dirty="0" smtClean="0"/>
          </a:p>
          <a:p>
            <a:r>
              <a:rPr lang="en-US" dirty="0" smtClean="0"/>
              <a:t>Individual and Family wellness. psychological and physical health, personal wellness and attainment of personal goals</a:t>
            </a:r>
            <a:r>
              <a:rPr lang="en-US" dirty="0" smtClean="0"/>
              <a:t>.</a:t>
            </a:r>
            <a:endParaRPr lang="en-US" dirty="0" smtClean="0"/>
          </a:p>
          <a:p>
            <a:r>
              <a:rPr lang="en-US" dirty="0" smtClean="0"/>
              <a:t>sense of community. </a:t>
            </a:r>
          </a:p>
          <a:p>
            <a:r>
              <a:rPr lang="en-US" dirty="0" smtClean="0"/>
              <a:t>respect for human diversity</a:t>
            </a:r>
            <a:r>
              <a:rPr lang="en-US" dirty="0" smtClean="0"/>
              <a:t>.</a:t>
            </a:r>
            <a:endParaRPr lang="en-US" dirty="0" smtClean="0"/>
          </a:p>
          <a:p>
            <a:r>
              <a:rPr lang="en-US" dirty="0" smtClean="0"/>
              <a:t>social justice. </a:t>
            </a:r>
          </a:p>
          <a:p>
            <a:r>
              <a:rPr lang="en-US" dirty="0" smtClean="0"/>
              <a:t>empowerment and citizen participation</a:t>
            </a:r>
            <a:r>
              <a:rPr lang="en-US" dirty="0" smtClean="0"/>
              <a:t>.</a:t>
            </a:r>
            <a:endParaRPr lang="en-US" dirty="0" smtClean="0"/>
          </a:p>
          <a:p>
            <a:r>
              <a:rPr lang="en-US" dirty="0" smtClean="0"/>
              <a:t>collaboration and community strengths. </a:t>
            </a:r>
          </a:p>
          <a:p>
            <a:r>
              <a:rPr lang="en-US" dirty="0" smtClean="0"/>
              <a:t>empirical grounding.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TotalTime>
  <Words>421</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B.A. PART II (H) PAPER III, UNIT I (APPLIED PSYCHOLOGY) FIELD OF COMMUNITY PSYCHOLOGY</vt:lpstr>
      <vt:lpstr>B.A. PART II (H) PAPER III, UNIT I (APPLIED PSYCHOLOGY) FIELD OF COMMUNITY PSYCHOLOGY</vt:lpstr>
      <vt:lpstr>B.A. PART II (H) PAPER III, UNIT I (APPLIED PSYCHOLOGY) FIELD OF COMMUNITY PSYCHOLOGY</vt:lpstr>
      <vt:lpstr>B.A. PART II (H) PAPER III, UNIT I (APPLIED PSYCHOLOGY) FIELD OF COMMUNITY PSYCHOLOGY</vt:lpstr>
      <vt:lpstr>B.A. PART II (H) PAPER III, UNIT I (APPLIED PSYCHOLOGY) FIELD OF COMMUNITY PSYCHOLOGY</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1</cp:revision>
  <dcterms:created xsi:type="dcterms:W3CDTF">2020-07-30T03:58:48Z</dcterms:created>
  <dcterms:modified xsi:type="dcterms:W3CDTF">2020-07-30T04:08:19Z</dcterms:modified>
</cp:coreProperties>
</file>