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79E36A02-6E5F-4F4B-AB20-F286958E4DD8}" type="datetimeFigureOut">
              <a:rPr lang="en-US" smtClean="0"/>
              <a:pPr/>
              <a:t>7/26/2020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C580EDC-1AA2-4DAD-9D75-A89BF70D4F3F}"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9E36A02-6E5F-4F4B-AB20-F286958E4DD8}" type="datetimeFigureOut">
              <a:rPr lang="en-US" smtClean="0"/>
              <a:pPr/>
              <a:t>7/26/2020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C580EDC-1AA2-4DAD-9D75-A89BF70D4F3F}"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9E36A02-6E5F-4F4B-AB20-F286958E4DD8}" type="datetimeFigureOut">
              <a:rPr lang="en-US" smtClean="0"/>
              <a:pPr/>
              <a:t>7/26/2020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C580EDC-1AA2-4DAD-9D75-A89BF70D4F3F}"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9E36A02-6E5F-4F4B-AB20-F286958E4DD8}" type="datetimeFigureOut">
              <a:rPr lang="en-US" smtClean="0"/>
              <a:pPr/>
              <a:t>7/26/2020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C580EDC-1AA2-4DAD-9D75-A89BF70D4F3F}"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E36A02-6E5F-4F4B-AB20-F286958E4DD8}" type="datetimeFigureOut">
              <a:rPr lang="en-US" smtClean="0"/>
              <a:pPr/>
              <a:t>7/26/2020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C580EDC-1AA2-4DAD-9D75-A89BF70D4F3F}"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79E36A02-6E5F-4F4B-AB20-F286958E4DD8}" type="datetimeFigureOut">
              <a:rPr lang="en-US" smtClean="0"/>
              <a:pPr/>
              <a:t>7/26/2020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C580EDC-1AA2-4DAD-9D75-A89BF70D4F3F}"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79E36A02-6E5F-4F4B-AB20-F286958E4DD8}" type="datetimeFigureOut">
              <a:rPr lang="en-US" smtClean="0"/>
              <a:pPr/>
              <a:t>7/26/2020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C580EDC-1AA2-4DAD-9D75-A89BF70D4F3F}"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79E36A02-6E5F-4F4B-AB20-F286958E4DD8}" type="datetimeFigureOut">
              <a:rPr lang="en-US" smtClean="0"/>
              <a:pPr/>
              <a:t>7/26/2020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C580EDC-1AA2-4DAD-9D75-A89BF70D4F3F}"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E36A02-6E5F-4F4B-AB20-F286958E4DD8}" type="datetimeFigureOut">
              <a:rPr lang="en-US" smtClean="0"/>
              <a:pPr/>
              <a:t>7/26/2020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C580EDC-1AA2-4DAD-9D75-A89BF70D4F3F}"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E36A02-6E5F-4F4B-AB20-F286958E4DD8}" type="datetimeFigureOut">
              <a:rPr lang="en-US" smtClean="0"/>
              <a:pPr/>
              <a:t>7/26/2020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C580EDC-1AA2-4DAD-9D75-A89BF70D4F3F}"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E36A02-6E5F-4F4B-AB20-F286958E4DD8}" type="datetimeFigureOut">
              <a:rPr lang="en-US" smtClean="0"/>
              <a:pPr/>
              <a:t>7/26/2020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C580EDC-1AA2-4DAD-9D75-A89BF70D4F3F}"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E36A02-6E5F-4F4B-AB20-F286958E4DD8}" type="datetimeFigureOut">
              <a:rPr lang="en-US" smtClean="0"/>
              <a:pPr/>
              <a:t>7/26/2020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580EDC-1AA2-4DAD-9D75-A89BF70D4F3F}"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357430"/>
            <a:ext cx="9144000" cy="1470025"/>
          </a:xfrm>
          <a:solidFill>
            <a:schemeClr val="accent6">
              <a:lumMod val="75000"/>
            </a:schemeClr>
          </a:solidFill>
        </p:spPr>
        <p:txBody>
          <a:bodyPr/>
          <a:lstStyle/>
          <a:p>
            <a:r>
              <a:rPr lang="en-IN" dirty="0" smtClean="0">
                <a:solidFill>
                  <a:srgbClr val="FF0000"/>
                </a:solidFill>
                <a:latin typeface="Arial Black" pitchFamily="34" charset="0"/>
              </a:rPr>
              <a:t>RIGHTS OF AN AUDITOR</a:t>
            </a:r>
            <a:endParaRPr lang="en-IN" dirty="0">
              <a:solidFill>
                <a:srgbClr val="FF0000"/>
              </a:solidFill>
              <a:latin typeface="Arial Black" pitchFamily="34" charset="0"/>
            </a:endParaRPr>
          </a:p>
        </p:txBody>
      </p:sp>
      <p:sp>
        <p:nvSpPr>
          <p:cNvPr id="3" name="Subtitle 2"/>
          <p:cNvSpPr>
            <a:spLocks noGrp="1"/>
          </p:cNvSpPr>
          <p:nvPr>
            <p:ph type="subTitle" idx="1"/>
          </p:nvPr>
        </p:nvSpPr>
        <p:spPr>
          <a:xfrm>
            <a:off x="0" y="3886200"/>
            <a:ext cx="9144000" cy="1752600"/>
          </a:xfrm>
          <a:solidFill>
            <a:srgbClr val="00B0F0"/>
          </a:solidFill>
        </p:spPr>
        <p:txBody>
          <a:bodyPr>
            <a:normAutofit fontScale="70000" lnSpcReduction="20000"/>
          </a:bodyPr>
          <a:lstStyle/>
          <a:p>
            <a:r>
              <a:rPr lang="en-IN" dirty="0" smtClean="0">
                <a:solidFill>
                  <a:srgbClr val="FF0000"/>
                </a:solidFill>
                <a:latin typeface="Bahnschrift SemiBold" pitchFamily="34" charset="0"/>
              </a:rPr>
              <a:t>AUDITING</a:t>
            </a:r>
          </a:p>
          <a:p>
            <a:r>
              <a:rPr lang="en-IN" dirty="0" smtClean="0">
                <a:solidFill>
                  <a:srgbClr val="FF0000"/>
                </a:solidFill>
                <a:latin typeface="Bahnschrift Condensed" pitchFamily="34" charset="0"/>
              </a:rPr>
              <a:t>BY  JAHANAVI DEO</a:t>
            </a:r>
          </a:p>
          <a:p>
            <a:r>
              <a:rPr lang="en-IN" dirty="0" smtClean="0">
                <a:solidFill>
                  <a:srgbClr val="FF0000"/>
                </a:solidFill>
                <a:latin typeface="Bahnschrift Condensed" pitchFamily="34" charset="0"/>
              </a:rPr>
              <a:t>DEPARTMENT OF COMMERCE</a:t>
            </a:r>
          </a:p>
          <a:p>
            <a:r>
              <a:rPr lang="en-IN" dirty="0" smtClean="0">
                <a:solidFill>
                  <a:srgbClr val="FF0000"/>
                </a:solidFill>
                <a:latin typeface="Bahnschrift Condensed" pitchFamily="34" charset="0"/>
              </a:rPr>
              <a:t>M.L ARYA COLLEGE, KASBA</a:t>
            </a:r>
          </a:p>
          <a:p>
            <a:r>
              <a:rPr lang="en-IN" dirty="0" smtClean="0">
                <a:solidFill>
                  <a:srgbClr val="FF0000"/>
                </a:solidFill>
                <a:latin typeface="Bahnschrift Condensed" pitchFamily="34" charset="0"/>
              </a:rPr>
              <a:t>B.COM 1_UNIT </a:t>
            </a:r>
            <a:r>
              <a:rPr lang="en-IN" dirty="0" smtClean="0">
                <a:solidFill>
                  <a:srgbClr val="FF0000"/>
                </a:solidFill>
                <a:latin typeface="Bahnschrift Condensed" pitchFamily="34" charset="0"/>
              </a:rPr>
              <a:t>9_DATE-27/07/2020</a:t>
            </a:r>
            <a:endParaRPr lang="en-IN"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483245"/>
          </a:xfrm>
        </p:spPr>
        <p:txBody>
          <a:bodyPr>
            <a:normAutofit fontScale="85000" lnSpcReduction="10000"/>
          </a:bodyPr>
          <a:lstStyle/>
          <a:p>
            <a:pPr algn="just">
              <a:buNone/>
            </a:pPr>
            <a:r>
              <a:rPr lang="en-IN" b="1" dirty="0" smtClean="0">
                <a:latin typeface="Baskerville Old Face" pitchFamily="18" charset="0"/>
              </a:rPr>
              <a:t>    According </a:t>
            </a:r>
            <a:r>
              <a:rPr lang="en-IN" b="1" dirty="0">
                <a:latin typeface="Baskerville Old Face" pitchFamily="18" charset="0"/>
              </a:rPr>
              <a:t>to section 227 (1) of the Companies Act, 1956, a company auditor has the following rights:</a:t>
            </a:r>
            <a:endParaRPr lang="en-IN" dirty="0">
              <a:latin typeface="Baskerville Old Face" pitchFamily="18" charset="0"/>
            </a:endParaRPr>
          </a:p>
          <a:p>
            <a:pPr algn="just">
              <a:buNone/>
            </a:pPr>
            <a:r>
              <a:rPr lang="en-IN" b="1" dirty="0" smtClean="0">
                <a:latin typeface="Baskerville Old Face" pitchFamily="18" charset="0"/>
              </a:rPr>
              <a:t>    1</a:t>
            </a:r>
            <a:r>
              <a:rPr lang="en-IN" b="1" dirty="0">
                <a:latin typeface="Baskerville Old Face" pitchFamily="18" charset="0"/>
              </a:rPr>
              <a:t>. Right of Access to Books of Accounts</a:t>
            </a:r>
            <a:r>
              <a:rPr lang="en-IN" b="1" dirty="0" smtClean="0">
                <a:latin typeface="Baskerville Old Face" pitchFamily="18" charset="0"/>
              </a:rPr>
              <a:t>:</a:t>
            </a:r>
          </a:p>
          <a:p>
            <a:pPr algn="just"/>
            <a:r>
              <a:rPr lang="en-IN" dirty="0">
                <a:latin typeface="Baskerville Old Face" pitchFamily="18" charset="0"/>
              </a:rPr>
              <a:t>Every auditor of a Company has a right of access at all times to the books of accounts and vouchers of the company whether kept at the head office of the company or elsewhere.</a:t>
            </a:r>
          </a:p>
          <a:p>
            <a:pPr algn="just"/>
            <a:r>
              <a:rPr lang="en-IN" dirty="0">
                <a:latin typeface="Baskerville Old Face" pitchFamily="18" charset="0"/>
              </a:rPr>
              <a:t>Thus, the auditor may consult all the books, vouchers and documents whenever he so likes. This is his statutory right. He may pay a surprise visit without informing the Directors in advance but in practice, the auditors inform the Directors before they pay their visits.</a:t>
            </a:r>
          </a:p>
          <a:p>
            <a:pPr algn="just"/>
            <a:endParaRPr lang="en-IN" dirty="0">
              <a:latin typeface="Baskerville Old Face" pitchFamily="18" charset="0"/>
            </a:endParaRPr>
          </a:p>
          <a:p>
            <a:pPr algn="just"/>
            <a:endParaRPr lang="en-IN" dirty="0">
              <a:latin typeface="Baskerville Old Face"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txBody>
          <a:bodyPr>
            <a:normAutofit fontScale="92500" lnSpcReduction="10000"/>
          </a:bodyPr>
          <a:lstStyle/>
          <a:p>
            <a:pPr algn="just">
              <a:buNone/>
            </a:pPr>
            <a:r>
              <a:rPr lang="en-IN" b="1" dirty="0" smtClean="0">
                <a:latin typeface="Baskerville Old Face" pitchFamily="18" charset="0"/>
              </a:rPr>
              <a:t>   2</a:t>
            </a:r>
            <a:r>
              <a:rPr lang="en-IN" b="1" dirty="0">
                <a:latin typeface="Baskerville Old Face" pitchFamily="18" charset="0"/>
              </a:rPr>
              <a:t>. Right to obtain Information and Explanations:</a:t>
            </a:r>
            <a:endParaRPr lang="en-IN" dirty="0">
              <a:latin typeface="Baskerville Old Face" pitchFamily="18" charset="0"/>
            </a:endParaRPr>
          </a:p>
          <a:p>
            <a:pPr algn="just"/>
            <a:r>
              <a:rPr lang="en-IN" dirty="0">
                <a:latin typeface="Baskerville Old Face" pitchFamily="18" charset="0"/>
              </a:rPr>
              <a:t>He has a right to obtain from the Directors and officers of the company any information and explanation as he thinks necessary for the performance of his duties as an auditor.</a:t>
            </a:r>
          </a:p>
          <a:p>
            <a:pPr algn="just"/>
            <a:r>
              <a:rPr lang="en-IN" dirty="0">
                <a:latin typeface="Baskerville Old Face" pitchFamily="18" charset="0"/>
              </a:rPr>
              <a:t>This is another important power in the hands of the auditor. He will, however, decide as to which information or explanations he thinks necessary to obtain. It the Directors or officers of the company refuse to supply some information on the ground that in their opinion it is not necessary to furnish it, he has a right to mention the fact in his report.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554683"/>
          </a:xfrm>
        </p:spPr>
        <p:txBody>
          <a:bodyPr>
            <a:normAutofit fontScale="77500" lnSpcReduction="20000"/>
          </a:bodyPr>
          <a:lstStyle/>
          <a:p>
            <a:pPr algn="just">
              <a:buNone/>
            </a:pPr>
            <a:r>
              <a:rPr lang="en-IN" b="1" dirty="0" smtClean="0">
                <a:latin typeface="Baskerville Old Face" pitchFamily="18" charset="0"/>
              </a:rPr>
              <a:t>    3</a:t>
            </a:r>
            <a:r>
              <a:rPr lang="en-IN" b="1" dirty="0">
                <a:latin typeface="Baskerville Old Face" pitchFamily="18" charset="0"/>
              </a:rPr>
              <a:t>. Right to Correct any Wrong Statement:</a:t>
            </a:r>
            <a:endParaRPr lang="en-IN" dirty="0">
              <a:latin typeface="Baskerville Old Face" pitchFamily="18" charset="0"/>
            </a:endParaRPr>
          </a:p>
          <a:p>
            <a:pPr algn="just"/>
            <a:r>
              <a:rPr lang="en-IN" dirty="0">
                <a:latin typeface="Baskerville Old Face" pitchFamily="18" charset="0"/>
              </a:rPr>
              <a:t>The auditor is required to make a report to the members of the company on the accounts examined by him and on every Balance Sheet and Profit and Loss Account and on every other document declared by this Act to be part of or annexed to the Balance Sheet or Profit and Loss Account which are laid before the company in General Meeting during his tenure of office. The Directors have a duty to prepare them and present them to the auditor.</a:t>
            </a:r>
          </a:p>
          <a:p>
            <a:pPr algn="just"/>
            <a:r>
              <a:rPr lang="en-IN" dirty="0">
                <a:latin typeface="Baskerville Old Face" pitchFamily="18" charset="0"/>
              </a:rPr>
              <a:t>The auditor cannot require but advise the Directors to amend their system of maintaining accounts if it is faulty. If his suggestions are not carried out, he has a right to refer the matter to the members. If the method of accounting is inadequate, he must state the fact in his report that proper books of accounts have not been kept by the company.</a:t>
            </a:r>
          </a:p>
          <a:p>
            <a:pPr algn="just"/>
            <a:endParaRPr lang="en-IN" dirty="0">
              <a:latin typeface="Baskerville Old Face"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txBody>
          <a:bodyPr>
            <a:normAutofit fontScale="77500" lnSpcReduction="20000"/>
          </a:bodyPr>
          <a:lstStyle/>
          <a:p>
            <a:pPr algn="just">
              <a:buNone/>
            </a:pPr>
            <a:r>
              <a:rPr lang="en-IN" b="1" dirty="0" smtClean="0">
                <a:latin typeface="Baskerville Old Face" pitchFamily="18" charset="0"/>
              </a:rPr>
              <a:t>     4</a:t>
            </a:r>
            <a:r>
              <a:rPr lang="en-IN" b="1" dirty="0">
                <a:latin typeface="Baskerville Old Face" pitchFamily="18" charset="0"/>
              </a:rPr>
              <a:t>. Right to visit Branches:</a:t>
            </a:r>
            <a:endParaRPr lang="en-IN" dirty="0">
              <a:latin typeface="Baskerville Old Face" pitchFamily="18" charset="0"/>
            </a:endParaRPr>
          </a:p>
          <a:p>
            <a:pPr algn="just"/>
            <a:r>
              <a:rPr lang="en-IN" dirty="0">
                <a:latin typeface="Baskerville Old Face" pitchFamily="18" charset="0"/>
              </a:rPr>
              <a:t>According to section 228, if a company has a branch office, the accounts of the office shall be audited by the company’s auditor appointed under section 224 or by a person qualified for appointment as auditor of the company under section 226.</a:t>
            </a:r>
          </a:p>
          <a:p>
            <a:pPr algn="just"/>
            <a:r>
              <a:rPr lang="en-IN" dirty="0">
                <a:latin typeface="Baskerville Old Face" pitchFamily="18" charset="0"/>
              </a:rPr>
              <a:t>Where the Branch Accounts are not audited by a duly qualified auditor, the auditor has a right of access at all time to the books, accounts and vouchers of the company and thus, may visit the branch, if he deems it necessary</a:t>
            </a:r>
            <a:r>
              <a:rPr lang="en-IN" dirty="0" smtClean="0">
                <a:latin typeface="Baskerville Old Face" pitchFamily="18" charset="0"/>
              </a:rPr>
              <a:t>.</a:t>
            </a:r>
          </a:p>
          <a:p>
            <a:pPr algn="just"/>
            <a:endParaRPr lang="en-IN" dirty="0">
              <a:latin typeface="Baskerville Old Face" pitchFamily="18" charset="0"/>
            </a:endParaRPr>
          </a:p>
          <a:p>
            <a:pPr algn="just">
              <a:buNone/>
            </a:pPr>
            <a:r>
              <a:rPr lang="en-IN" dirty="0" smtClean="0">
                <a:latin typeface="Baskerville Old Face" pitchFamily="18" charset="0"/>
              </a:rPr>
              <a:t>    5</a:t>
            </a:r>
            <a:r>
              <a:rPr lang="en-IN" dirty="0">
                <a:latin typeface="Baskerville Old Face" pitchFamily="18" charset="0"/>
              </a:rPr>
              <a:t>. Right to Signature on Audit Report: Under section 229, only the person appointed as auditor of the company, or where a firm is so appointed, only a partner in the firm practicing in India, may sign the auditor’s report, or sign or authenticate any other document of the company required by law to be signed or authenticated by the auditor.</a:t>
            </a:r>
          </a:p>
          <a:p>
            <a:pPr algn="just"/>
            <a:endParaRPr lang="en-IN" dirty="0">
              <a:latin typeface="Baskerville Old Face"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554683"/>
          </a:xfrm>
        </p:spPr>
        <p:txBody>
          <a:bodyPr>
            <a:normAutofit fontScale="62500" lnSpcReduction="20000"/>
          </a:bodyPr>
          <a:lstStyle/>
          <a:p>
            <a:pPr algn="just">
              <a:buNone/>
            </a:pPr>
            <a:r>
              <a:rPr lang="en-IN" b="1" dirty="0" smtClean="0">
                <a:latin typeface="Baskerville Old Face" pitchFamily="18" charset="0"/>
              </a:rPr>
              <a:t>     6</a:t>
            </a:r>
            <a:r>
              <a:rPr lang="en-IN" b="1" dirty="0">
                <a:latin typeface="Baskerville Old Face" pitchFamily="18" charset="0"/>
              </a:rPr>
              <a:t>. Right to receive Notice and other Communications relating to General Meeting and attend them:</a:t>
            </a:r>
            <a:endParaRPr lang="en-IN" dirty="0">
              <a:latin typeface="Baskerville Old Face" pitchFamily="18" charset="0"/>
            </a:endParaRPr>
          </a:p>
          <a:p>
            <a:pPr algn="just"/>
            <a:r>
              <a:rPr lang="en-IN" dirty="0">
                <a:latin typeface="Baskerville Old Face" pitchFamily="18" charset="0"/>
              </a:rPr>
              <a:t>Under section 231 an auditor of a company has a right to receive notices and other communications relating to General Meeting in the same way as a member of the company. He is also entitled to attend any General Meeting which he attends or any part of the business which concerns him as an auditor.</a:t>
            </a:r>
          </a:p>
          <a:p>
            <a:pPr algn="just"/>
            <a:r>
              <a:rPr lang="en-IN" dirty="0">
                <a:latin typeface="Baskerville Old Face" pitchFamily="18" charset="0"/>
              </a:rPr>
              <a:t>According to the power of the auditor, he may make any statement or explanation with regard to the accounts as he may desire. He need not, however, answer any questions.</a:t>
            </a:r>
          </a:p>
          <a:p>
            <a:pPr algn="just"/>
            <a:r>
              <a:rPr lang="en-IN" dirty="0">
                <a:latin typeface="Baskerville Old Face" pitchFamily="18" charset="0"/>
              </a:rPr>
              <a:t>Ordinarily, it is not necessary for the auditor to attend every General Meeting, but it will be good for him to attend meetings in the following circumstances:</a:t>
            </a:r>
          </a:p>
          <a:p>
            <a:pPr algn="just"/>
            <a:r>
              <a:rPr lang="en-IN" dirty="0">
                <a:latin typeface="Baskerville Old Face" pitchFamily="18" charset="0"/>
              </a:rPr>
              <a:t>(a) When his report contains important qualifications directly affecting the management, so that his remarks may not be misunderstood or misinterpreted.</a:t>
            </a:r>
          </a:p>
          <a:p>
            <a:pPr algn="just"/>
            <a:r>
              <a:rPr lang="en-IN" dirty="0">
                <a:latin typeface="Baskerville Old Face" pitchFamily="18" charset="0"/>
              </a:rPr>
              <a:t>(b) When he has received a notice from the company that someone else is going to be proposed for appointment as auditor of the company at the Annual General Meeting.</a:t>
            </a:r>
          </a:p>
          <a:p>
            <a:pPr algn="just"/>
            <a:r>
              <a:rPr lang="en-IN" dirty="0">
                <a:latin typeface="Baskerville Old Face" pitchFamily="18" charset="0"/>
              </a:rPr>
              <a:t>(c) When he has been specially asked by the management to be present.</a:t>
            </a:r>
          </a:p>
          <a:p>
            <a:pPr algn="just"/>
            <a:endParaRPr lang="en-IN" dirty="0">
              <a:latin typeface="Baskerville Old Face"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857916"/>
          </a:xfrm>
        </p:spPr>
        <p:txBody>
          <a:bodyPr>
            <a:normAutofit fontScale="85000" lnSpcReduction="20000"/>
          </a:bodyPr>
          <a:lstStyle/>
          <a:p>
            <a:pPr algn="just">
              <a:buNone/>
            </a:pPr>
            <a:r>
              <a:rPr lang="en-IN" b="1" dirty="0" smtClean="0">
                <a:latin typeface="Baskerville Old Face" pitchFamily="18" charset="0"/>
              </a:rPr>
              <a:t>    7</a:t>
            </a:r>
            <a:r>
              <a:rPr lang="en-IN" b="1" dirty="0">
                <a:latin typeface="Baskerville Old Face" pitchFamily="18" charset="0"/>
              </a:rPr>
              <a:t>. Right of being indemnified:</a:t>
            </a:r>
            <a:endParaRPr lang="en-IN" dirty="0">
              <a:latin typeface="Baskerville Old Face" pitchFamily="18" charset="0"/>
            </a:endParaRPr>
          </a:p>
          <a:p>
            <a:pPr algn="just"/>
            <a:r>
              <a:rPr lang="en-IN" dirty="0">
                <a:latin typeface="Baskerville Old Face" pitchFamily="18" charset="0"/>
              </a:rPr>
              <a:t>Under section 633, an auditor (being an officer of a company), has a right to be indemnified out of the assets of the company against any liability incurred by him defending himself against any civil and criminal proceedings by the company if it is proved that the auditor has acted honestly or the judgement delivered is in his favour.</a:t>
            </a:r>
          </a:p>
          <a:p>
            <a:pPr algn="just">
              <a:buNone/>
            </a:pPr>
            <a:r>
              <a:rPr lang="en-IN" b="1" dirty="0" smtClean="0">
                <a:latin typeface="Baskerville Old Face" pitchFamily="18" charset="0"/>
              </a:rPr>
              <a:t>    8</a:t>
            </a:r>
            <a:r>
              <a:rPr lang="en-IN" b="1" dirty="0">
                <a:latin typeface="Baskerville Old Face" pitchFamily="18" charset="0"/>
              </a:rPr>
              <a:t>. Right to have Legal and Technical Advice:</a:t>
            </a:r>
            <a:endParaRPr lang="en-IN" dirty="0">
              <a:latin typeface="Baskerville Old Face" pitchFamily="18" charset="0"/>
            </a:endParaRPr>
          </a:p>
          <a:p>
            <a:pPr algn="just"/>
            <a:r>
              <a:rPr lang="en-IN" dirty="0">
                <a:latin typeface="Baskerville Old Face" pitchFamily="18" charset="0"/>
              </a:rPr>
              <a:t>He has a right to seek the opinion of the experts and, thus, take legal and technical advice. This is necessary to give his opinion in his report. (Re. London and General Bank Case, 1895).</a:t>
            </a:r>
          </a:p>
          <a:p>
            <a:pPr algn="just"/>
            <a:r>
              <a:rPr lang="en-IN" dirty="0">
                <a:latin typeface="Baskerville Old Face" pitchFamily="18" charset="0"/>
              </a:rPr>
              <a:t>He has a right to receive his remuneration provided he has completed the work which he undertook to do.</a:t>
            </a:r>
          </a:p>
          <a:p>
            <a:pPr algn="just"/>
            <a:endParaRPr lang="en-IN" dirty="0">
              <a:latin typeface="Baskerville Old Face"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unnamed (1).jpg"/>
          <p:cNvPicPr>
            <a:picLocks noGrp="1" noChangeAspect="1"/>
          </p:cNvPicPr>
          <p:nvPr>
            <p:ph idx="1"/>
          </p:nvPr>
        </p:nvPicPr>
        <p:blipFill>
          <a:blip r:embed="rId2"/>
          <a:stretch>
            <a:fillRect/>
          </a:stretch>
        </p:blipFill>
        <p:spPr>
          <a:xfrm>
            <a:off x="1071538" y="1214422"/>
            <a:ext cx="7143800" cy="4429156"/>
          </a:xfr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943</Words>
  <Application>Microsoft Office PowerPoint</Application>
  <PresentationFormat>On-screen Show (4:3)</PresentationFormat>
  <Paragraphs>33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RIGHTS OF AN AUDITOR</vt:lpstr>
      <vt:lpstr>Slide 2</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RIGHTS OF AN AUDITOR</dc:title>
  <dc:creator>jahanvi</dc:creator>
  <cp:lastModifiedBy>jahanvi</cp:lastModifiedBy>
  <cp:revision>6</cp:revision>
  <dcterms:created xsi:type="dcterms:W3CDTF">2020-07-24T05:10:36Z</dcterms:created>
  <dcterms:modified xsi:type="dcterms:W3CDTF">2020-07-26T12:20:32Z</dcterms:modified>
</cp:coreProperties>
</file>