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B1841427-AB8D-48E7-A53C-0622B80BE648}" type="datetimeFigureOut">
              <a:rPr lang="en-US" smtClean="0"/>
              <a:pPr/>
              <a:t>7/21/2020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92D465C-2A73-4DAF-84C4-33546C4CDBBE}"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B1841427-AB8D-48E7-A53C-0622B80BE648}" type="datetimeFigureOut">
              <a:rPr lang="en-US" smtClean="0"/>
              <a:pPr/>
              <a:t>7/21/2020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92D465C-2A73-4DAF-84C4-33546C4CDBBE}"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B1841427-AB8D-48E7-A53C-0622B80BE648}" type="datetimeFigureOut">
              <a:rPr lang="en-US" smtClean="0"/>
              <a:pPr/>
              <a:t>7/21/2020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92D465C-2A73-4DAF-84C4-33546C4CDBBE}"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B1841427-AB8D-48E7-A53C-0622B80BE648}" type="datetimeFigureOut">
              <a:rPr lang="en-US" smtClean="0"/>
              <a:pPr/>
              <a:t>7/21/2020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92D465C-2A73-4DAF-84C4-33546C4CDBBE}"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1841427-AB8D-48E7-A53C-0622B80BE648}" type="datetimeFigureOut">
              <a:rPr lang="en-US" smtClean="0"/>
              <a:pPr/>
              <a:t>7/21/2020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92D465C-2A73-4DAF-84C4-33546C4CDBBE}"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B1841427-AB8D-48E7-A53C-0622B80BE648}" type="datetimeFigureOut">
              <a:rPr lang="en-US" smtClean="0"/>
              <a:pPr/>
              <a:t>7/21/2020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92D465C-2A73-4DAF-84C4-33546C4CDBBE}"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B1841427-AB8D-48E7-A53C-0622B80BE648}" type="datetimeFigureOut">
              <a:rPr lang="en-US" smtClean="0"/>
              <a:pPr/>
              <a:t>7/21/2020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492D465C-2A73-4DAF-84C4-33546C4CDBBE}"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B1841427-AB8D-48E7-A53C-0622B80BE648}" type="datetimeFigureOut">
              <a:rPr lang="en-US" smtClean="0"/>
              <a:pPr/>
              <a:t>7/21/2020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492D465C-2A73-4DAF-84C4-33546C4CDBBE}"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841427-AB8D-48E7-A53C-0622B80BE648}" type="datetimeFigureOut">
              <a:rPr lang="en-US" smtClean="0"/>
              <a:pPr/>
              <a:t>7/21/2020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492D465C-2A73-4DAF-84C4-33546C4CDBBE}"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841427-AB8D-48E7-A53C-0622B80BE648}" type="datetimeFigureOut">
              <a:rPr lang="en-US" smtClean="0"/>
              <a:pPr/>
              <a:t>7/21/2020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92D465C-2A73-4DAF-84C4-33546C4CDBBE}"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841427-AB8D-48E7-A53C-0622B80BE648}" type="datetimeFigureOut">
              <a:rPr lang="en-US" smtClean="0"/>
              <a:pPr/>
              <a:t>7/21/2020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92D465C-2A73-4DAF-84C4-33546C4CDBBE}"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841427-AB8D-48E7-A53C-0622B80BE648}" type="datetimeFigureOut">
              <a:rPr lang="en-US" smtClean="0"/>
              <a:pPr/>
              <a:t>7/21/2020</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2D465C-2A73-4DAF-84C4-33546C4CDBBE}"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785925"/>
            <a:ext cx="9144000" cy="1814525"/>
          </a:xfrm>
          <a:solidFill>
            <a:srgbClr val="FFFF00"/>
          </a:solidFill>
        </p:spPr>
        <p:txBody>
          <a:bodyPr/>
          <a:lstStyle/>
          <a:p>
            <a:r>
              <a:rPr lang="en-IN" dirty="0" smtClean="0">
                <a:solidFill>
                  <a:srgbClr val="FF0000"/>
                </a:solidFill>
                <a:latin typeface="Bodoni MT Black" pitchFamily="18" charset="0"/>
              </a:rPr>
              <a:t>MODERN THEORY OF RENT</a:t>
            </a:r>
            <a:endParaRPr lang="en-IN" dirty="0">
              <a:solidFill>
                <a:srgbClr val="FF0000"/>
              </a:solidFill>
              <a:latin typeface="Bodoni MT Black" pitchFamily="18" charset="0"/>
            </a:endParaRPr>
          </a:p>
        </p:txBody>
      </p:sp>
      <p:sp>
        <p:nvSpPr>
          <p:cNvPr id="3" name="Subtitle 2"/>
          <p:cNvSpPr>
            <a:spLocks noGrp="1"/>
          </p:cNvSpPr>
          <p:nvPr>
            <p:ph type="subTitle" idx="1"/>
          </p:nvPr>
        </p:nvSpPr>
        <p:spPr>
          <a:xfrm>
            <a:off x="0" y="4000504"/>
            <a:ext cx="9144000" cy="1638296"/>
          </a:xfrm>
          <a:solidFill>
            <a:srgbClr val="FFC000"/>
          </a:solidFill>
        </p:spPr>
        <p:txBody>
          <a:bodyPr>
            <a:normAutofit lnSpcReduction="10000"/>
          </a:bodyPr>
          <a:lstStyle/>
          <a:p>
            <a:r>
              <a:rPr lang="en-IN" sz="1800" dirty="0" smtClean="0">
                <a:solidFill>
                  <a:srgbClr val="FF0000"/>
                </a:solidFill>
                <a:latin typeface="Bahnschrift SemiBold" pitchFamily="34" charset="0"/>
              </a:rPr>
              <a:t>PRINCIPLES OF ECONOMICS</a:t>
            </a:r>
          </a:p>
          <a:p>
            <a:r>
              <a:rPr lang="en-IN" sz="1800" dirty="0" smtClean="0">
                <a:solidFill>
                  <a:srgbClr val="FF0000"/>
                </a:solidFill>
                <a:latin typeface="Bahnschrift SemiBold" pitchFamily="34" charset="0"/>
              </a:rPr>
              <a:t>BY JAHANAVI DEO</a:t>
            </a:r>
          </a:p>
          <a:p>
            <a:r>
              <a:rPr lang="en-IN" sz="1800" dirty="0" smtClean="0">
                <a:solidFill>
                  <a:srgbClr val="FF0000"/>
                </a:solidFill>
                <a:latin typeface="Bahnschrift SemiBold" pitchFamily="34" charset="0"/>
              </a:rPr>
              <a:t>DEPARTMENT OF COMMERCE</a:t>
            </a:r>
          </a:p>
          <a:p>
            <a:r>
              <a:rPr lang="en-IN" sz="1800" dirty="0" smtClean="0">
                <a:solidFill>
                  <a:srgbClr val="FF0000"/>
                </a:solidFill>
                <a:latin typeface="Bahnschrift SemiBold" pitchFamily="34" charset="0"/>
              </a:rPr>
              <a:t>M.L ARYA COLLEGE,KASBA</a:t>
            </a:r>
          </a:p>
          <a:p>
            <a:r>
              <a:rPr lang="en-IN" sz="1800" dirty="0" smtClean="0">
                <a:solidFill>
                  <a:srgbClr val="FF0000"/>
                </a:solidFill>
                <a:latin typeface="Bahnschrift SemiBold" pitchFamily="34" charset="0"/>
              </a:rPr>
              <a:t>B.COM 1_UNIT </a:t>
            </a:r>
            <a:r>
              <a:rPr lang="en-IN" sz="1800" dirty="0" smtClean="0">
                <a:solidFill>
                  <a:srgbClr val="FF0000"/>
                </a:solidFill>
                <a:latin typeface="Bahnschrift SemiBold" pitchFamily="34" charset="0"/>
              </a:rPr>
              <a:t>8_DATE-25/07/2020</a:t>
            </a:r>
            <a:endParaRPr lang="en-IN" sz="1800" dirty="0" smtClean="0">
              <a:solidFill>
                <a:srgbClr val="FF0000"/>
              </a:solidFill>
            </a:endParaRPr>
          </a:p>
          <a:p>
            <a:endParaRPr lang="en-IN" sz="1800" dirty="0">
              <a:solidFill>
                <a:srgbClr val="FF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480"/>
            <a:ext cx="8229600" cy="6000792"/>
          </a:xfrm>
        </p:spPr>
        <p:txBody>
          <a:bodyPr>
            <a:normAutofit fontScale="92500" lnSpcReduction="20000"/>
          </a:bodyPr>
          <a:lstStyle/>
          <a:p>
            <a:pPr algn="just" fontAlgn="base"/>
            <a:r>
              <a:rPr lang="en-IN" dirty="0">
                <a:solidFill>
                  <a:schemeClr val="accent2">
                    <a:lumMod val="50000"/>
                  </a:schemeClr>
                </a:solidFill>
                <a:latin typeface="Baskerville Old Face" pitchFamily="18" charset="0"/>
              </a:rPr>
              <a:t>Modern theory of rent is an amplified and modified version of </a:t>
            </a:r>
            <a:r>
              <a:rPr lang="en-IN" dirty="0" err="1">
                <a:solidFill>
                  <a:schemeClr val="accent2">
                    <a:lumMod val="50000"/>
                  </a:schemeClr>
                </a:solidFill>
                <a:latin typeface="Baskerville Old Face" pitchFamily="18" charset="0"/>
              </a:rPr>
              <a:t>Ricardian</a:t>
            </a:r>
            <a:r>
              <a:rPr lang="en-IN" dirty="0">
                <a:solidFill>
                  <a:schemeClr val="accent2">
                    <a:lumMod val="50000"/>
                  </a:schemeClr>
                </a:solidFill>
                <a:latin typeface="Baskerville Old Face" pitchFamily="18" charset="0"/>
              </a:rPr>
              <a:t> theory of Rent. It was first of all discussed by J.S. Mill and after that developed by economists like Jevons, Pareto, Marshall, Joan Robinson etc.</a:t>
            </a:r>
          </a:p>
          <a:p>
            <a:pPr algn="just" fontAlgn="base"/>
            <a:r>
              <a:rPr lang="en-IN" dirty="0">
                <a:solidFill>
                  <a:schemeClr val="accent2">
                    <a:lumMod val="50000"/>
                  </a:schemeClr>
                </a:solidFill>
                <a:latin typeface="Baskerville Old Face" pitchFamily="18" charset="0"/>
              </a:rPr>
              <a:t>According to modern theory, economic rent is a surplus which is not peculiar to land alone. It can be a part of income of labour, capital, entrepreneur.</a:t>
            </a:r>
          </a:p>
          <a:p>
            <a:pPr algn="just" fontAlgn="base"/>
            <a:r>
              <a:rPr lang="en-IN" dirty="0">
                <a:solidFill>
                  <a:schemeClr val="accent2">
                    <a:lumMod val="50000"/>
                  </a:schemeClr>
                </a:solidFill>
                <a:latin typeface="Baskerville Old Face" pitchFamily="18" charset="0"/>
              </a:rPr>
              <a:t>According to modern version rent is a surplus which arises due to difference between actual earning and transfer earning.</a:t>
            </a:r>
          </a:p>
          <a:p>
            <a:pPr algn="just" fontAlgn="base"/>
            <a:r>
              <a:rPr lang="en-IN" b="1" dirty="0" smtClean="0">
                <a:solidFill>
                  <a:schemeClr val="accent2">
                    <a:lumMod val="50000"/>
                  </a:schemeClr>
                </a:solidFill>
                <a:latin typeface="Baskerville Old Face" pitchFamily="18" charset="0"/>
              </a:rPr>
              <a:t>That </a:t>
            </a:r>
            <a:r>
              <a:rPr lang="en-IN" b="1" dirty="0">
                <a:solidFill>
                  <a:schemeClr val="accent2">
                    <a:lumMod val="50000"/>
                  </a:schemeClr>
                </a:solidFill>
                <a:latin typeface="Baskerville Old Face" pitchFamily="18" charset="0"/>
              </a:rPr>
              <a:t>is:</a:t>
            </a:r>
            <a:endParaRPr lang="en-IN" dirty="0">
              <a:solidFill>
                <a:schemeClr val="accent2">
                  <a:lumMod val="50000"/>
                </a:schemeClr>
              </a:solidFill>
              <a:latin typeface="Baskerville Old Face" pitchFamily="18" charset="0"/>
            </a:endParaRPr>
          </a:p>
          <a:p>
            <a:pPr algn="just" fontAlgn="base"/>
            <a:r>
              <a:rPr lang="en-IN" dirty="0">
                <a:solidFill>
                  <a:schemeClr val="accent2">
                    <a:lumMod val="50000"/>
                  </a:schemeClr>
                </a:solidFill>
                <a:latin typeface="Baskerville Old Face" pitchFamily="18" charset="0"/>
              </a:rPr>
              <a:t>Rent = Actual Earning-Transfer Earning.</a:t>
            </a:r>
          </a:p>
          <a:p>
            <a:pPr algn="just"/>
            <a:endParaRPr lang="en-IN" dirty="0">
              <a:latin typeface="Baskerville Old Face"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480"/>
            <a:ext cx="8229600" cy="5554683"/>
          </a:xfrm>
        </p:spPr>
        <p:txBody>
          <a:bodyPr>
            <a:normAutofit fontScale="85000" lnSpcReduction="10000"/>
          </a:bodyPr>
          <a:lstStyle/>
          <a:p>
            <a:pPr algn="just" fontAlgn="base">
              <a:buNone/>
            </a:pPr>
            <a:r>
              <a:rPr lang="en-IN" b="1" dirty="0" smtClean="0">
                <a:latin typeface="Baskerville Old Face" pitchFamily="18" charset="0"/>
              </a:rPr>
              <a:t>        </a:t>
            </a:r>
            <a:r>
              <a:rPr lang="en-IN" b="1" dirty="0" smtClean="0">
                <a:solidFill>
                  <a:schemeClr val="accent2">
                    <a:lumMod val="50000"/>
                  </a:schemeClr>
                </a:solidFill>
                <a:latin typeface="Baskerville Old Face" pitchFamily="18" charset="0"/>
              </a:rPr>
              <a:t>What </a:t>
            </a:r>
            <a:r>
              <a:rPr lang="en-IN" b="1" dirty="0">
                <a:solidFill>
                  <a:schemeClr val="accent2">
                    <a:lumMod val="50000"/>
                  </a:schemeClr>
                </a:solidFill>
                <a:latin typeface="Baskerville Old Face" pitchFamily="18" charset="0"/>
              </a:rPr>
              <a:t>is Transfer Earning?</a:t>
            </a:r>
          </a:p>
          <a:p>
            <a:pPr algn="just" fontAlgn="base"/>
            <a:r>
              <a:rPr lang="en-IN" dirty="0">
                <a:solidFill>
                  <a:schemeClr val="accent2">
                    <a:lumMod val="50000"/>
                  </a:schemeClr>
                </a:solidFill>
                <a:latin typeface="Baskerville Old Face" pitchFamily="18" charset="0"/>
              </a:rPr>
              <a:t>In this universe, each factor of production has varied uses. When we transfer one factor from one use to another, we have to sacrifice the income earned by it from its earlier use. Sacrifice of earning is called transfer earning.</a:t>
            </a:r>
          </a:p>
          <a:p>
            <a:pPr algn="just" fontAlgn="base"/>
            <a:r>
              <a:rPr lang="en-IN" dirty="0">
                <a:solidFill>
                  <a:schemeClr val="accent2">
                    <a:lumMod val="50000"/>
                  </a:schemeClr>
                </a:solidFill>
                <a:latin typeface="Baskerville Old Face" pitchFamily="18" charset="0"/>
              </a:rPr>
              <a:t>Basically, the concept of transfer earning in economics is introduced by Prof. </a:t>
            </a:r>
            <a:r>
              <a:rPr lang="en-IN" dirty="0" err="1">
                <a:solidFill>
                  <a:schemeClr val="accent2">
                    <a:lumMod val="50000"/>
                  </a:schemeClr>
                </a:solidFill>
                <a:latin typeface="Baskerville Old Face" pitchFamily="18" charset="0"/>
              </a:rPr>
              <a:t>Benham</a:t>
            </a:r>
            <a:r>
              <a:rPr lang="en-IN" dirty="0">
                <a:solidFill>
                  <a:schemeClr val="accent2">
                    <a:lumMod val="50000"/>
                  </a:schemeClr>
                </a:solidFill>
                <a:latin typeface="Baskerville Old Face" pitchFamily="18" charset="0"/>
              </a:rPr>
              <a:t>. According to him, “The amount of money which any particular unit could earn in its best paid alternative use is sometimes called its transfer earnings.” A similar idea was developed by </a:t>
            </a:r>
            <a:r>
              <a:rPr lang="en-IN" dirty="0" err="1">
                <a:solidFill>
                  <a:schemeClr val="accent2">
                    <a:lumMod val="50000"/>
                  </a:schemeClr>
                </a:solidFill>
                <a:latin typeface="Baskerville Old Face" pitchFamily="18" charset="0"/>
              </a:rPr>
              <a:t>Pigou</a:t>
            </a:r>
            <a:r>
              <a:rPr lang="en-IN" dirty="0">
                <a:solidFill>
                  <a:schemeClr val="accent2">
                    <a:lumMod val="50000"/>
                  </a:schemeClr>
                </a:solidFill>
                <a:latin typeface="Baskerville Old Face" pitchFamily="18" charset="0"/>
              </a:rPr>
              <a:t>. Different economists consider transfer earnings as that amount of money which any particular unit could cam in its best paid alternative use.</a:t>
            </a:r>
          </a:p>
          <a:p>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6000792"/>
          </a:xfrm>
        </p:spPr>
        <p:txBody>
          <a:bodyPr>
            <a:normAutofit fontScale="77500" lnSpcReduction="20000"/>
          </a:bodyPr>
          <a:lstStyle/>
          <a:p>
            <a:pPr algn="just" fontAlgn="base"/>
            <a:r>
              <a:rPr lang="en-IN" dirty="0">
                <a:solidFill>
                  <a:schemeClr val="accent2">
                    <a:lumMod val="50000"/>
                  </a:schemeClr>
                </a:solidFill>
                <a:latin typeface="Baskerville Old Face" pitchFamily="18" charset="0"/>
              </a:rPr>
              <a:t>Thus, what a person, piece of land or capital can earn in the next best alternative use is known as transfer earnings. Thus, according to Mrs. Robinson, “The price which is necessary to retain a given unit of three factors in a certain industry may be called its transfer earning.”</a:t>
            </a:r>
          </a:p>
          <a:p>
            <a:pPr algn="just" fontAlgn="base"/>
            <a:r>
              <a:rPr lang="en-IN" dirty="0">
                <a:solidFill>
                  <a:schemeClr val="accent2">
                    <a:lumMod val="50000"/>
                  </a:schemeClr>
                </a:solidFill>
                <a:latin typeface="Baskerville Old Face" pitchFamily="18" charset="0"/>
              </a:rPr>
              <a:t>Suppose a piece of land can cam Rs. 100/- when it is used for producing wheat and the same amount if it is used for cotton. There is no extra earning because there are no transfer earnings. If, however, the same piece of land could cam Rs. 60 when put to the use of cotton.</a:t>
            </a:r>
          </a:p>
          <a:p>
            <a:pPr algn="just" fontAlgn="base"/>
            <a:r>
              <a:rPr lang="en-IN" dirty="0">
                <a:solidFill>
                  <a:schemeClr val="accent2">
                    <a:lumMod val="50000"/>
                  </a:schemeClr>
                </a:solidFill>
                <a:latin typeface="Baskerville Old Face" pitchFamily="18" charset="0"/>
              </a:rPr>
              <a:t>Its transfer earning would be Rs. 40 and the extra gain of Rs. 40 which is surplus could be called Rent. So, according to this theory, we can define rent as a payment of excess of the transfer earnings. In the words of </a:t>
            </a:r>
            <a:r>
              <a:rPr lang="en-IN" dirty="0" err="1">
                <a:solidFill>
                  <a:schemeClr val="accent2">
                    <a:lumMod val="50000"/>
                  </a:schemeClr>
                </a:solidFill>
                <a:latin typeface="Baskerville Old Face" pitchFamily="18" charset="0"/>
              </a:rPr>
              <a:t>Benham</a:t>
            </a:r>
            <a:r>
              <a:rPr lang="en-IN" dirty="0">
                <a:solidFill>
                  <a:schemeClr val="accent2">
                    <a:lumMod val="50000"/>
                  </a:schemeClr>
                </a:solidFill>
                <a:latin typeface="Baskerville Old Face" pitchFamily="18" charset="0"/>
              </a:rPr>
              <a:t>, “In general the excess of what any unit gets over its transfer earnings is of the nature of rent.” In the above example, true rent is Rs. 10 and transfer earning Rs. 40.</a:t>
            </a:r>
          </a:p>
          <a:p>
            <a:pPr algn="just"/>
            <a:endParaRPr lang="en-IN" dirty="0">
              <a:solidFill>
                <a:schemeClr val="accent2">
                  <a:lumMod val="50000"/>
                </a:schemeClr>
              </a:solidFill>
              <a:latin typeface="Baskerville Old Face"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6143668"/>
          </a:xfrm>
        </p:spPr>
        <p:txBody>
          <a:bodyPr/>
          <a:lstStyle/>
          <a:p>
            <a:pPr algn="just" fontAlgn="base"/>
            <a:r>
              <a:rPr lang="en-IN" b="1" dirty="0">
                <a:solidFill>
                  <a:schemeClr val="accent2">
                    <a:lumMod val="50000"/>
                  </a:schemeClr>
                </a:solidFill>
                <a:latin typeface="Baskerville Old Face" pitchFamily="18" charset="0"/>
              </a:rPr>
              <a:t>Modern Definitions of Rent:</a:t>
            </a:r>
          </a:p>
          <a:p>
            <a:pPr algn="just" fontAlgn="base"/>
            <a:r>
              <a:rPr lang="en-IN" dirty="0">
                <a:solidFill>
                  <a:schemeClr val="accent2">
                    <a:lumMod val="50000"/>
                  </a:schemeClr>
                </a:solidFill>
                <a:latin typeface="Baskerville Old Face" pitchFamily="18" charset="0"/>
              </a:rPr>
              <a:t>“Rent is a payment in excess of transfer earning.” Stonier and Hague</a:t>
            </a:r>
          </a:p>
          <a:p>
            <a:pPr algn="just"/>
            <a:r>
              <a:rPr lang="en-IN" dirty="0">
                <a:solidFill>
                  <a:schemeClr val="accent2">
                    <a:lumMod val="50000"/>
                  </a:schemeClr>
                </a:solidFill>
                <a:latin typeface="Baskerville Old Face" pitchFamily="18" charset="0"/>
              </a:rPr>
              <a:t>“The essence of the conception of rent is the conception of a surplus earned by a particular part of a factor of production over and above the minimum sum necessary to induce it to do its work”. Mrs. Joan Robinson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5626121"/>
          </a:xfrm>
        </p:spPr>
        <p:txBody>
          <a:bodyPr>
            <a:normAutofit/>
          </a:bodyPr>
          <a:lstStyle/>
          <a:p>
            <a:pPr algn="just" fontAlgn="base"/>
            <a:r>
              <a:rPr lang="en-IN" b="1" dirty="0">
                <a:solidFill>
                  <a:schemeClr val="accent2">
                    <a:lumMod val="50000"/>
                  </a:schemeClr>
                </a:solidFill>
                <a:latin typeface="Baskerville Old Face" pitchFamily="18" charset="0"/>
              </a:rPr>
              <a:t>Features of Modern Theory of Rent:</a:t>
            </a:r>
          </a:p>
          <a:p>
            <a:pPr algn="just" fontAlgn="base"/>
            <a:r>
              <a:rPr lang="en-IN" dirty="0">
                <a:solidFill>
                  <a:schemeClr val="accent2">
                    <a:lumMod val="50000"/>
                  </a:schemeClr>
                </a:solidFill>
                <a:latin typeface="Baskerville Old Face" pitchFamily="18" charset="0"/>
              </a:rPr>
              <a:t>The major features of the modern theory of rent are as under:</a:t>
            </a:r>
          </a:p>
          <a:p>
            <a:pPr lvl="1" algn="just" fontAlgn="base"/>
            <a:r>
              <a:rPr lang="en-IN" dirty="0">
                <a:solidFill>
                  <a:schemeClr val="accent2">
                    <a:lumMod val="50000"/>
                  </a:schemeClr>
                </a:solidFill>
                <a:latin typeface="Baskerville Old Face" pitchFamily="18" charset="0"/>
              </a:rPr>
              <a:t>1. Rent can be a part of the income of all factors of production.</a:t>
            </a:r>
          </a:p>
          <a:p>
            <a:pPr lvl="1" algn="just" fontAlgn="base"/>
            <a:r>
              <a:rPr lang="en-IN" dirty="0">
                <a:solidFill>
                  <a:schemeClr val="accent2">
                    <a:lumMod val="50000"/>
                  </a:schemeClr>
                </a:solidFill>
                <a:latin typeface="Baskerville Old Face" pitchFamily="18" charset="0"/>
              </a:rPr>
              <a:t>2. Amount of rent depends upon the difference between actual earning and transfer earning.</a:t>
            </a:r>
          </a:p>
          <a:p>
            <a:pPr lvl="1" algn="just" fontAlgn="base"/>
            <a:r>
              <a:rPr lang="en-IN" dirty="0">
                <a:solidFill>
                  <a:schemeClr val="accent2">
                    <a:lumMod val="50000"/>
                  </a:schemeClr>
                </a:solidFill>
                <a:latin typeface="Baskerville Old Face" pitchFamily="18" charset="0"/>
              </a:rPr>
              <a:t>3. Rent arises when supply of the factor is either perfectly inelastic or less elastic.</a:t>
            </a:r>
          </a:p>
          <a:p>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480"/>
            <a:ext cx="8229600" cy="5554683"/>
          </a:xfrm>
        </p:spPr>
        <p:txBody>
          <a:bodyPr>
            <a:normAutofit fontScale="85000" lnSpcReduction="10000"/>
          </a:bodyPr>
          <a:lstStyle/>
          <a:p>
            <a:pPr algn="just" fontAlgn="base"/>
            <a:r>
              <a:rPr lang="en-IN" b="1" dirty="0">
                <a:solidFill>
                  <a:schemeClr val="accent2">
                    <a:lumMod val="50000"/>
                  </a:schemeClr>
                </a:solidFill>
                <a:latin typeface="Baskerville Old Face" pitchFamily="18" charset="0"/>
              </a:rPr>
              <a:t>Why Rent Arises:</a:t>
            </a:r>
          </a:p>
          <a:p>
            <a:pPr algn="just" fontAlgn="base"/>
            <a:r>
              <a:rPr lang="en-IN" dirty="0">
                <a:solidFill>
                  <a:schemeClr val="accent2">
                    <a:lumMod val="50000"/>
                  </a:schemeClr>
                </a:solidFill>
                <a:latin typeface="Baskerville Old Face" pitchFamily="18" charset="0"/>
              </a:rPr>
              <a:t>According to modern theory, rent arises due to scarcity of land. Supply of other factors like labour, capital etc. can also be scare in relation to demand. Therefore, income earned by these factors in excess of their minimum income is called economic rent.</a:t>
            </a:r>
          </a:p>
          <a:p>
            <a:pPr algn="just" fontAlgn="base"/>
            <a:r>
              <a:rPr lang="en-IN" dirty="0">
                <a:solidFill>
                  <a:schemeClr val="accent2">
                    <a:lumMod val="50000"/>
                  </a:schemeClr>
                </a:solidFill>
                <a:latin typeface="Baskerville Old Face" pitchFamily="18" charset="0"/>
              </a:rPr>
              <a:t>Prof. </a:t>
            </a:r>
            <a:r>
              <a:rPr lang="en-IN" dirty="0" err="1">
                <a:solidFill>
                  <a:schemeClr val="accent2">
                    <a:lumMod val="50000"/>
                  </a:schemeClr>
                </a:solidFill>
                <a:latin typeface="Baskerville Old Face" pitchFamily="18" charset="0"/>
              </a:rPr>
              <a:t>Wieser</a:t>
            </a:r>
            <a:r>
              <a:rPr lang="en-IN" dirty="0">
                <a:solidFill>
                  <a:schemeClr val="accent2">
                    <a:lumMod val="50000"/>
                  </a:schemeClr>
                </a:solidFill>
                <a:latin typeface="Baskerville Old Face" pitchFamily="18" charset="0"/>
              </a:rPr>
              <a:t> divided factors of production into two parts viz.; specific factors and non­specific factors.</a:t>
            </a:r>
          </a:p>
          <a:p>
            <a:pPr algn="just" fontAlgn="base"/>
            <a:r>
              <a:rPr lang="en-IN" b="1" dirty="0">
                <a:solidFill>
                  <a:schemeClr val="accent2">
                    <a:lumMod val="50000"/>
                  </a:schemeClr>
                </a:solidFill>
                <a:latin typeface="Baskerville Old Face" pitchFamily="18" charset="0"/>
              </a:rPr>
              <a:t>Specific Factors:</a:t>
            </a:r>
          </a:p>
          <a:p>
            <a:pPr algn="just" fontAlgn="base"/>
            <a:r>
              <a:rPr lang="en-IN" dirty="0">
                <a:solidFill>
                  <a:schemeClr val="accent2">
                    <a:lumMod val="50000"/>
                  </a:schemeClr>
                </a:solidFill>
                <a:latin typeface="Baskerville Old Face" pitchFamily="18" charset="0"/>
              </a:rPr>
              <a:t>These factors refer to those factors which have only one use. For example, a farm used for growing wheat alone. Such factors have no mobility.</a:t>
            </a:r>
          </a:p>
          <a:p>
            <a:pPr algn="just"/>
            <a:endParaRPr lang="en-IN" dirty="0">
              <a:solidFill>
                <a:schemeClr val="accent2">
                  <a:lumMod val="50000"/>
                </a:schemeClr>
              </a:solidFill>
              <a:latin typeface="Baskerville Old Face"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6215106"/>
          </a:xfrm>
        </p:spPr>
        <p:txBody>
          <a:bodyPr>
            <a:normAutofit/>
          </a:bodyPr>
          <a:lstStyle/>
          <a:p>
            <a:pPr algn="just" fontAlgn="base"/>
            <a:r>
              <a:rPr lang="en-IN" b="1" dirty="0">
                <a:solidFill>
                  <a:schemeClr val="accent2">
                    <a:lumMod val="50000"/>
                  </a:schemeClr>
                </a:solidFill>
                <a:latin typeface="Baskerville Old Face" pitchFamily="18" charset="0"/>
              </a:rPr>
              <a:t>Non-Specific Factors:</a:t>
            </a:r>
          </a:p>
          <a:p>
            <a:pPr algn="just" fontAlgn="base"/>
            <a:r>
              <a:rPr lang="en-IN" dirty="0">
                <a:solidFill>
                  <a:schemeClr val="accent2">
                    <a:lumMod val="50000"/>
                  </a:schemeClr>
                </a:solidFill>
                <a:latin typeface="Baskerville Old Face" pitchFamily="18" charset="0"/>
              </a:rPr>
              <a:t>These factors are those which have mobility and can be put to different uses. It is only due to the reason that specific factors cannot be put to another use. Specificity of factors is the main cause of the emergence of rent. It is so because specific factors cannot be put to any other use. So, its opportunity cost is zero. In other words, its transfer earning is zero. So its entire actual earning in the existing use is rent.</a:t>
            </a:r>
          </a:p>
          <a:p>
            <a:endParaRPr lang="en-IN" dirty="0">
              <a:solidFill>
                <a:schemeClr val="accent2">
                  <a:lumMod val="50000"/>
                </a:schemeClr>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unnamed (1).jpg"/>
          <p:cNvPicPr>
            <a:picLocks noGrp="1" noChangeAspect="1"/>
          </p:cNvPicPr>
          <p:nvPr>
            <p:ph idx="1"/>
          </p:nvPr>
        </p:nvPicPr>
        <p:blipFill>
          <a:blip r:embed="rId2"/>
          <a:stretch>
            <a:fillRect/>
          </a:stretch>
        </p:blipFill>
        <p:spPr>
          <a:xfrm>
            <a:off x="928662" y="785794"/>
            <a:ext cx="7429552" cy="5286412"/>
          </a:xfr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TotalTime>
  <Words>665</Words>
  <Application>Microsoft Office PowerPoint</Application>
  <PresentationFormat>On-screen Show (4:3)</PresentationFormat>
  <Paragraphs>32</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MODERN THEORY OF RENT</vt:lpstr>
      <vt:lpstr>Slide 2</vt:lpstr>
      <vt:lpstr>Slide 3</vt:lpstr>
      <vt:lpstr>Slide 4</vt:lpstr>
      <vt:lpstr>Slide 5</vt:lpstr>
      <vt:lpstr>Slide 6</vt:lpstr>
      <vt:lpstr>Slide 7</vt:lpstr>
      <vt:lpstr>Slide 8</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jahanvi</dc:creator>
  <cp:lastModifiedBy>jahanvi</cp:lastModifiedBy>
  <cp:revision>9</cp:revision>
  <dcterms:created xsi:type="dcterms:W3CDTF">2020-07-21T11:40:21Z</dcterms:created>
  <dcterms:modified xsi:type="dcterms:W3CDTF">2020-07-21T12:11:53Z</dcterms:modified>
</cp:coreProperties>
</file>