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580DAE3A-CC5D-40DB-80C6-8E2796B3AFE3}" type="datetimeFigureOut">
              <a:rPr lang="en-US" smtClean="0"/>
              <a:pPr/>
              <a:t>7/26/2020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5FA9CD3-6E78-406C-9B93-CD3A3853961C}"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580DAE3A-CC5D-40DB-80C6-8E2796B3AFE3}" type="datetimeFigureOut">
              <a:rPr lang="en-US" smtClean="0"/>
              <a:pPr/>
              <a:t>7/26/2020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5FA9CD3-6E78-406C-9B93-CD3A3853961C}"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580DAE3A-CC5D-40DB-80C6-8E2796B3AFE3}" type="datetimeFigureOut">
              <a:rPr lang="en-US" smtClean="0"/>
              <a:pPr/>
              <a:t>7/26/2020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5FA9CD3-6E78-406C-9B93-CD3A3853961C}"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580DAE3A-CC5D-40DB-80C6-8E2796B3AFE3}" type="datetimeFigureOut">
              <a:rPr lang="en-US" smtClean="0"/>
              <a:pPr/>
              <a:t>7/26/2020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5FA9CD3-6E78-406C-9B93-CD3A3853961C}"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0DAE3A-CC5D-40DB-80C6-8E2796B3AFE3}" type="datetimeFigureOut">
              <a:rPr lang="en-US" smtClean="0"/>
              <a:pPr/>
              <a:t>7/26/2020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5FA9CD3-6E78-406C-9B93-CD3A3853961C}"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580DAE3A-CC5D-40DB-80C6-8E2796B3AFE3}" type="datetimeFigureOut">
              <a:rPr lang="en-US" smtClean="0"/>
              <a:pPr/>
              <a:t>7/26/2020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5FA9CD3-6E78-406C-9B93-CD3A3853961C}"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580DAE3A-CC5D-40DB-80C6-8E2796B3AFE3}" type="datetimeFigureOut">
              <a:rPr lang="en-US" smtClean="0"/>
              <a:pPr/>
              <a:t>7/26/2020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5FA9CD3-6E78-406C-9B93-CD3A3853961C}"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580DAE3A-CC5D-40DB-80C6-8E2796B3AFE3}" type="datetimeFigureOut">
              <a:rPr lang="en-US" smtClean="0"/>
              <a:pPr/>
              <a:t>7/26/2020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5FA9CD3-6E78-406C-9B93-CD3A3853961C}"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0DAE3A-CC5D-40DB-80C6-8E2796B3AFE3}" type="datetimeFigureOut">
              <a:rPr lang="en-US" smtClean="0"/>
              <a:pPr/>
              <a:t>7/26/2020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5FA9CD3-6E78-406C-9B93-CD3A3853961C}"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0DAE3A-CC5D-40DB-80C6-8E2796B3AFE3}" type="datetimeFigureOut">
              <a:rPr lang="en-US" smtClean="0"/>
              <a:pPr/>
              <a:t>7/26/2020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5FA9CD3-6E78-406C-9B93-CD3A3853961C}"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0DAE3A-CC5D-40DB-80C6-8E2796B3AFE3}" type="datetimeFigureOut">
              <a:rPr lang="en-US" smtClean="0"/>
              <a:pPr/>
              <a:t>7/26/2020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5FA9CD3-6E78-406C-9B93-CD3A3853961C}"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82"/>
            </a:gs>
            <a:gs pos="30000">
              <a:srgbClr val="66008F"/>
            </a:gs>
            <a:gs pos="64999">
              <a:srgbClr val="BA0066"/>
            </a:gs>
            <a:gs pos="89999">
              <a:srgbClr val="FF0000"/>
            </a:gs>
            <a:gs pos="100000">
              <a:srgbClr val="FF8200"/>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0DAE3A-CC5D-40DB-80C6-8E2796B3AFE3}" type="datetimeFigureOut">
              <a:rPr lang="en-US" smtClean="0"/>
              <a:pPr/>
              <a:t>7/26/2020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FA9CD3-6E78-406C-9B93-CD3A3853961C}"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857365"/>
            <a:ext cx="9144000" cy="1743086"/>
          </a:xfrm>
          <a:solidFill>
            <a:srgbClr val="FFFF00"/>
          </a:solidFill>
        </p:spPr>
        <p:txBody>
          <a:bodyPr/>
          <a:lstStyle/>
          <a:p>
            <a:r>
              <a:rPr lang="en-IN" b="1" dirty="0" smtClean="0">
                <a:solidFill>
                  <a:srgbClr val="FF0000"/>
                </a:solidFill>
                <a:latin typeface="Arial Black" pitchFamily="34" charset="0"/>
              </a:rPr>
              <a:t>LIABILITIES OF AN AUDITOR</a:t>
            </a:r>
            <a:endParaRPr lang="en-IN" dirty="0">
              <a:solidFill>
                <a:srgbClr val="FF0000"/>
              </a:solidFill>
              <a:latin typeface="Arial Black" pitchFamily="34" charset="0"/>
            </a:endParaRPr>
          </a:p>
        </p:txBody>
      </p:sp>
      <p:sp>
        <p:nvSpPr>
          <p:cNvPr id="3" name="Subtitle 2"/>
          <p:cNvSpPr>
            <a:spLocks noGrp="1"/>
          </p:cNvSpPr>
          <p:nvPr>
            <p:ph type="subTitle" idx="1"/>
          </p:nvPr>
        </p:nvSpPr>
        <p:spPr>
          <a:xfrm>
            <a:off x="0" y="3886200"/>
            <a:ext cx="9144000" cy="1752600"/>
          </a:xfrm>
          <a:solidFill>
            <a:srgbClr val="FFFF00"/>
          </a:solidFill>
        </p:spPr>
        <p:txBody>
          <a:bodyPr>
            <a:normAutofit fontScale="70000" lnSpcReduction="20000"/>
          </a:bodyPr>
          <a:lstStyle/>
          <a:p>
            <a:r>
              <a:rPr lang="en-IN" dirty="0" smtClean="0">
                <a:solidFill>
                  <a:srgbClr val="FF0000"/>
                </a:solidFill>
                <a:latin typeface="Bahnschrift SemiBold" pitchFamily="34" charset="0"/>
              </a:rPr>
              <a:t>AUDITING</a:t>
            </a:r>
          </a:p>
          <a:p>
            <a:r>
              <a:rPr lang="en-IN" dirty="0" smtClean="0">
                <a:solidFill>
                  <a:srgbClr val="FF0000"/>
                </a:solidFill>
                <a:latin typeface="Bahnschrift Condensed" pitchFamily="34" charset="0"/>
              </a:rPr>
              <a:t>BY  JAHANAVI DEO</a:t>
            </a:r>
          </a:p>
          <a:p>
            <a:r>
              <a:rPr lang="en-IN" dirty="0" smtClean="0">
                <a:solidFill>
                  <a:srgbClr val="FF0000"/>
                </a:solidFill>
                <a:latin typeface="Bahnschrift Condensed" pitchFamily="34" charset="0"/>
              </a:rPr>
              <a:t>DEPARTMENT OF COMMERCE</a:t>
            </a:r>
          </a:p>
          <a:p>
            <a:r>
              <a:rPr lang="en-IN" dirty="0" smtClean="0">
                <a:solidFill>
                  <a:srgbClr val="FF0000"/>
                </a:solidFill>
                <a:latin typeface="Bahnschrift Condensed" pitchFamily="34" charset="0"/>
              </a:rPr>
              <a:t>M.L ARYA COLLEGE, KASBA</a:t>
            </a:r>
          </a:p>
          <a:p>
            <a:r>
              <a:rPr lang="en-IN" dirty="0" smtClean="0">
                <a:solidFill>
                  <a:srgbClr val="FF0000"/>
                </a:solidFill>
                <a:latin typeface="Bahnschrift Condensed" pitchFamily="34" charset="0"/>
              </a:rPr>
              <a:t>B.COM </a:t>
            </a:r>
            <a:r>
              <a:rPr lang="en-IN" smtClean="0">
                <a:solidFill>
                  <a:srgbClr val="FF0000"/>
                </a:solidFill>
                <a:latin typeface="Bahnschrift Condensed" pitchFamily="34" charset="0"/>
              </a:rPr>
              <a:t>1_UNIT </a:t>
            </a:r>
            <a:r>
              <a:rPr lang="en-IN" smtClean="0">
                <a:solidFill>
                  <a:srgbClr val="FF0000"/>
                </a:solidFill>
                <a:latin typeface="Bahnschrift Condensed" pitchFamily="34" charset="0"/>
              </a:rPr>
              <a:t>9_DATE-29/07/2020</a:t>
            </a:r>
            <a:endParaRPr lang="en-IN" dirty="0" smtClean="0">
              <a:solidFill>
                <a:srgbClr val="FF0000"/>
              </a:solidFill>
            </a:endParaRPr>
          </a:p>
          <a:p>
            <a:endParaRPr lang="en-IN" dirty="0">
              <a:solidFill>
                <a:srgbClr val="FFFF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6215106"/>
          </a:xfrm>
        </p:spPr>
        <p:txBody>
          <a:bodyPr>
            <a:normAutofit fontScale="62500" lnSpcReduction="20000"/>
          </a:bodyPr>
          <a:lstStyle/>
          <a:p>
            <a:pPr algn="just"/>
            <a:r>
              <a:rPr lang="en-IN" b="1" dirty="0">
                <a:solidFill>
                  <a:srgbClr val="FFFF00"/>
                </a:solidFill>
                <a:latin typeface="Baskerville Old Face" pitchFamily="18" charset="0"/>
              </a:rPr>
              <a:t>5. Liability for Professional Misconduct</a:t>
            </a:r>
            <a:endParaRPr lang="en-IN" dirty="0">
              <a:solidFill>
                <a:srgbClr val="FFFF00"/>
              </a:solidFill>
              <a:latin typeface="Baskerville Old Face" pitchFamily="18" charset="0"/>
            </a:endParaRPr>
          </a:p>
          <a:p>
            <a:pPr algn="just"/>
            <a:r>
              <a:rPr lang="en-IN" dirty="0">
                <a:solidFill>
                  <a:srgbClr val="FFFF00"/>
                </a:solidFill>
                <a:latin typeface="Baskerville Old Face" pitchFamily="18" charset="0"/>
              </a:rPr>
              <a:t>The Chartered Accountant Act, 1949 mentions number of acts and omissions that comprise professional misconduct in relation to audit practice. The council of ICAI may remove the auditor’s name for five years or more, if he finds guilty of professional misconduct.</a:t>
            </a:r>
          </a:p>
          <a:p>
            <a:pPr algn="just"/>
            <a:r>
              <a:rPr lang="en-IN" b="1" dirty="0">
                <a:solidFill>
                  <a:srgbClr val="FFFF00"/>
                </a:solidFill>
                <a:latin typeface="Baskerville Old Face" pitchFamily="18" charset="0"/>
              </a:rPr>
              <a:t> </a:t>
            </a:r>
            <a:endParaRPr lang="en-IN" dirty="0">
              <a:solidFill>
                <a:srgbClr val="FFFF00"/>
              </a:solidFill>
              <a:latin typeface="Baskerville Old Face" pitchFamily="18" charset="0"/>
            </a:endParaRPr>
          </a:p>
          <a:p>
            <a:pPr algn="just"/>
            <a:r>
              <a:rPr lang="en-IN" b="1" dirty="0">
                <a:solidFill>
                  <a:srgbClr val="FFFF00"/>
                </a:solidFill>
                <a:latin typeface="Baskerville Old Face" pitchFamily="18" charset="0"/>
              </a:rPr>
              <a:t>6. Liability towards Third Parties</a:t>
            </a:r>
            <a:endParaRPr lang="en-IN" dirty="0">
              <a:solidFill>
                <a:srgbClr val="FFFF00"/>
              </a:solidFill>
              <a:latin typeface="Baskerville Old Face" pitchFamily="18" charset="0"/>
            </a:endParaRPr>
          </a:p>
          <a:p>
            <a:pPr algn="just"/>
            <a:r>
              <a:rPr lang="en-IN" dirty="0">
                <a:solidFill>
                  <a:srgbClr val="FFFF00"/>
                </a:solidFill>
                <a:latin typeface="Baskerville Old Face" pitchFamily="18" charset="0"/>
              </a:rPr>
              <a:t>There are number of persons who rely upon the financial statements audited by the auditor and enter into transactions with the company without further enquiry viz. creditors, bankers, tax authorities, prospective shareholders, etc.</a:t>
            </a:r>
          </a:p>
          <a:p>
            <a:pPr algn="just"/>
            <a:r>
              <a:rPr lang="en-IN" b="1" dirty="0">
                <a:solidFill>
                  <a:srgbClr val="FFFF00"/>
                </a:solidFill>
                <a:latin typeface="Baskerville Old Face" pitchFamily="18" charset="0"/>
              </a:rPr>
              <a:t>1. Liability for Negligence:</a:t>
            </a:r>
            <a:endParaRPr lang="en-IN" dirty="0">
              <a:solidFill>
                <a:srgbClr val="FFFF00"/>
              </a:solidFill>
              <a:latin typeface="Baskerville Old Face" pitchFamily="18" charset="0"/>
            </a:endParaRPr>
          </a:p>
          <a:p>
            <a:pPr algn="just"/>
            <a:r>
              <a:rPr lang="en-IN" dirty="0">
                <a:solidFill>
                  <a:srgbClr val="FFFF00"/>
                </a:solidFill>
                <a:latin typeface="Baskerville Old Face" pitchFamily="18" charset="0"/>
              </a:rPr>
              <a:t>It has been held in the court that auditor is not liable to third parties, as there is no contract between auditor and third parties. He owes no duty towards them.</a:t>
            </a:r>
          </a:p>
          <a:p>
            <a:pPr algn="just"/>
            <a:r>
              <a:rPr lang="en-IN" b="1" dirty="0">
                <a:solidFill>
                  <a:srgbClr val="FFFF00"/>
                </a:solidFill>
                <a:latin typeface="Baskerville Old Face" pitchFamily="18" charset="0"/>
              </a:rPr>
              <a:t>2. Liability for Frauds:</a:t>
            </a:r>
            <a:endParaRPr lang="en-IN" dirty="0">
              <a:solidFill>
                <a:srgbClr val="FFFF00"/>
              </a:solidFill>
              <a:latin typeface="Baskerville Old Face" pitchFamily="18" charset="0"/>
            </a:endParaRPr>
          </a:p>
          <a:p>
            <a:pPr algn="just"/>
            <a:r>
              <a:rPr lang="en-IN" dirty="0">
                <a:solidFill>
                  <a:srgbClr val="FFFF00"/>
                </a:solidFill>
                <a:latin typeface="Baskerville Old Face" pitchFamily="18" charset="0"/>
              </a:rPr>
              <a:t>The third parties can hold the auditor liable, if there is fraud on the part of auditor even if there is no contractual relationship between auditor and third parties. In certain cases negligence of auditor may amount to fraud for which he may be held liable to third parties. But it must be proved that auditor did not act honestly and he knew about it.</a:t>
            </a:r>
          </a:p>
          <a:p>
            <a:endParaRPr lang="en-IN" dirty="0">
              <a:solidFill>
                <a:srgbClr val="FFFF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getty_469566889_105923.jpg"/>
          <p:cNvPicPr>
            <a:picLocks noGrp="1" noChangeAspect="1"/>
          </p:cNvPicPr>
          <p:nvPr>
            <p:ph idx="1"/>
          </p:nvPr>
        </p:nvPicPr>
        <p:blipFill>
          <a:blip r:embed="rId2"/>
          <a:stretch>
            <a:fillRect/>
          </a:stretch>
        </p:blipFill>
        <p:spPr>
          <a:xfrm>
            <a:off x="714348" y="1214422"/>
            <a:ext cx="8046156" cy="4525963"/>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a:solidFill>
                  <a:srgbClr val="FFC000"/>
                </a:solidFill>
                <a:latin typeface="Arial Black" pitchFamily="34" charset="0"/>
              </a:rPr>
              <a:t>1. Civil Liability:</a:t>
            </a:r>
            <a:r>
              <a:rPr lang="en-IN" dirty="0">
                <a:solidFill>
                  <a:srgbClr val="FFC000"/>
                </a:solidFill>
                <a:latin typeface="Arial Black" pitchFamily="34" charset="0"/>
              </a:rPr>
              <a:t/>
            </a:r>
            <a:br>
              <a:rPr lang="en-IN" dirty="0">
                <a:solidFill>
                  <a:srgbClr val="FFC000"/>
                </a:solidFill>
                <a:latin typeface="Arial Black" pitchFamily="34" charset="0"/>
              </a:rPr>
            </a:br>
            <a:endParaRPr lang="en-IN" dirty="0">
              <a:solidFill>
                <a:srgbClr val="FFC000"/>
              </a:solidFill>
              <a:latin typeface="Arial Black" pitchFamily="34" charset="0"/>
            </a:endParaRPr>
          </a:p>
        </p:txBody>
      </p:sp>
      <p:sp>
        <p:nvSpPr>
          <p:cNvPr id="3" name="Content Placeholder 2"/>
          <p:cNvSpPr>
            <a:spLocks noGrp="1"/>
          </p:cNvSpPr>
          <p:nvPr>
            <p:ph idx="1"/>
          </p:nvPr>
        </p:nvSpPr>
        <p:spPr/>
        <p:txBody>
          <a:bodyPr>
            <a:normAutofit fontScale="62500" lnSpcReduction="20000"/>
          </a:bodyPr>
          <a:lstStyle/>
          <a:p>
            <a:pPr algn="just"/>
            <a:r>
              <a:rPr lang="en-IN" b="1" dirty="0">
                <a:solidFill>
                  <a:srgbClr val="FFFF00"/>
                </a:solidFill>
                <a:latin typeface="Baskerville Old Face" pitchFamily="18" charset="0"/>
              </a:rPr>
              <a:t>1. Liability for Negligence:</a:t>
            </a:r>
            <a:endParaRPr lang="en-IN" dirty="0">
              <a:solidFill>
                <a:srgbClr val="FFFF00"/>
              </a:solidFill>
              <a:latin typeface="Baskerville Old Face" pitchFamily="18" charset="0"/>
            </a:endParaRPr>
          </a:p>
          <a:p>
            <a:pPr algn="just"/>
            <a:r>
              <a:rPr lang="en-IN" dirty="0">
                <a:solidFill>
                  <a:srgbClr val="FFFF00"/>
                </a:solidFill>
                <a:latin typeface="Baskerville Old Face" pitchFamily="18" charset="0"/>
              </a:rPr>
              <a:t>Negligence means breach of duty. An auditor is an agent of the shareholders. He has to perform his professional duties. He should take reasonable care and skill in the performance of his duties. If he fails to do so, liability for negligence arises. An auditor will be held liable if the client has suffered loss due to his negligence. It should be noted that an auditor will not be liable to compensate the loss or damage if his negligence is not proved.</a:t>
            </a:r>
          </a:p>
          <a:p>
            <a:pPr algn="just"/>
            <a:r>
              <a:rPr lang="en-IN" b="1" dirty="0">
                <a:solidFill>
                  <a:srgbClr val="FFFF00"/>
                </a:solidFill>
                <a:latin typeface="Baskerville Old Face" pitchFamily="18" charset="0"/>
              </a:rPr>
              <a:t>2. Liability for Misfeasance:</a:t>
            </a:r>
            <a:endParaRPr lang="en-IN" dirty="0">
              <a:solidFill>
                <a:srgbClr val="FFFF00"/>
              </a:solidFill>
              <a:latin typeface="Baskerville Old Face" pitchFamily="18" charset="0"/>
            </a:endParaRPr>
          </a:p>
          <a:p>
            <a:pPr algn="just"/>
            <a:r>
              <a:rPr lang="en-IN" dirty="0">
                <a:solidFill>
                  <a:srgbClr val="FFFF00"/>
                </a:solidFill>
                <a:latin typeface="Baskerville Old Face" pitchFamily="18" charset="0"/>
              </a:rPr>
              <a:t>Misfeasance means breach of trust. If an auditor does something wrongfully in the performance of his duties resulting in a financial loss to the company, he is guilty of misfeasance. In such a case, the company can recover damages from the auditor or from any officer for breach of trust or misfeasance of the company. Misfeasance proceedings can be initiated against the auditor for any untrue statement in the prospectus or in the event of winding up of the company.</a:t>
            </a:r>
          </a:p>
          <a:p>
            <a:pPr algn="just"/>
            <a:endParaRPr lang="en-IN" dirty="0">
              <a:solidFill>
                <a:srgbClr val="FFFF00"/>
              </a:solidFill>
              <a:latin typeface="Baskerville Old Face"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a:solidFill>
                  <a:srgbClr val="FFC000"/>
                </a:solidFill>
              </a:rPr>
              <a:t>2. Liabilities under Companies Act</a:t>
            </a:r>
            <a:r>
              <a:rPr lang="en-IN" dirty="0">
                <a:solidFill>
                  <a:srgbClr val="FFC000"/>
                </a:solidFill>
              </a:rPr>
              <a:t/>
            </a:r>
            <a:br>
              <a:rPr lang="en-IN" dirty="0">
                <a:solidFill>
                  <a:srgbClr val="FFC000"/>
                </a:solidFill>
              </a:rPr>
            </a:br>
            <a:endParaRPr lang="en-IN" dirty="0">
              <a:solidFill>
                <a:srgbClr val="FFC000"/>
              </a:solidFill>
            </a:endParaRPr>
          </a:p>
        </p:txBody>
      </p:sp>
      <p:sp>
        <p:nvSpPr>
          <p:cNvPr id="3" name="Content Placeholder 2"/>
          <p:cNvSpPr>
            <a:spLocks noGrp="1"/>
          </p:cNvSpPr>
          <p:nvPr>
            <p:ph idx="1"/>
          </p:nvPr>
        </p:nvSpPr>
        <p:spPr/>
        <p:txBody>
          <a:bodyPr>
            <a:normAutofit fontScale="70000" lnSpcReduction="20000"/>
          </a:bodyPr>
          <a:lstStyle/>
          <a:p>
            <a:pPr algn="just"/>
            <a:r>
              <a:rPr lang="en-IN" b="1" dirty="0">
                <a:latin typeface="Baskerville Old Face" pitchFamily="18" charset="0"/>
              </a:rPr>
              <a:t>1</a:t>
            </a:r>
            <a:r>
              <a:rPr lang="en-IN" b="1" dirty="0">
                <a:solidFill>
                  <a:srgbClr val="FFFF00"/>
                </a:solidFill>
                <a:latin typeface="Baskerville Old Face" pitchFamily="18" charset="0"/>
              </a:rPr>
              <a:t>) Liability for Misstatements in the Prospectus [Sec.35]:</a:t>
            </a:r>
            <a:endParaRPr lang="en-IN" dirty="0">
              <a:solidFill>
                <a:srgbClr val="FFFF00"/>
              </a:solidFill>
              <a:latin typeface="Baskerville Old Face" pitchFamily="18" charset="0"/>
            </a:endParaRPr>
          </a:p>
          <a:p>
            <a:pPr algn="just"/>
            <a:r>
              <a:rPr lang="en-IN" dirty="0">
                <a:solidFill>
                  <a:srgbClr val="FFFF00"/>
                </a:solidFill>
                <a:latin typeface="Baskerville Old Face" pitchFamily="18" charset="0"/>
              </a:rPr>
              <a:t>An auditor shall be held liable to compensate every person who subscribes for any shares or debentures of a company on the faith of the prospectus containing an untrue statement made by him as an expert. The auditor shall be liable to compensate him for any loss or damages sustained by him by reason of any untrue statement included therein. The auditor may escape from liability if he proves that:</a:t>
            </a:r>
          </a:p>
          <a:p>
            <a:pPr algn="just"/>
            <a:r>
              <a:rPr lang="en-IN" dirty="0">
                <a:solidFill>
                  <a:srgbClr val="FFFF00"/>
                </a:solidFill>
                <a:latin typeface="Baskerville Old Face" pitchFamily="18" charset="0"/>
              </a:rPr>
              <a:t>·           The prospectus is issued without his knowledge or consent.</a:t>
            </a:r>
          </a:p>
          <a:p>
            <a:pPr algn="just"/>
            <a:r>
              <a:rPr lang="en-IN" dirty="0">
                <a:solidFill>
                  <a:srgbClr val="FFFF00"/>
                </a:solidFill>
                <a:latin typeface="Baskerville Old Face" pitchFamily="18" charset="0"/>
              </a:rPr>
              <a:t>·           He withdrew his consent, in writing before delivery of the prospectus for registration.</a:t>
            </a:r>
          </a:p>
          <a:p>
            <a:pPr algn="just"/>
            <a:r>
              <a:rPr lang="en-IN" dirty="0">
                <a:solidFill>
                  <a:srgbClr val="FFFF00"/>
                </a:solidFill>
                <a:latin typeface="Baskerville Old Face" pitchFamily="18" charset="0"/>
              </a:rPr>
              <a:t>·           He should have withdrawn his consent after issue of prospectus but before allotment of shares and reasonable public notice has given by him regarding this.</a:t>
            </a:r>
          </a:p>
          <a:p>
            <a:pPr algn="just"/>
            <a:endParaRPr lang="en-IN" dirty="0">
              <a:solidFill>
                <a:srgbClr val="FFFF00"/>
              </a:solidFill>
              <a:latin typeface="Baskerville Old Face"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6143668"/>
          </a:xfrm>
        </p:spPr>
        <p:txBody>
          <a:bodyPr>
            <a:normAutofit/>
          </a:bodyPr>
          <a:lstStyle/>
          <a:p>
            <a:pPr>
              <a:buNone/>
            </a:pPr>
            <a:r>
              <a:rPr lang="en-IN" sz="2400" b="1" dirty="0">
                <a:solidFill>
                  <a:srgbClr val="FFC000"/>
                </a:solidFill>
                <a:latin typeface="Arial Black" pitchFamily="34" charset="0"/>
              </a:rPr>
              <a:t>(ii) Criminal Liability of Auditor under Companies Act:</a:t>
            </a:r>
            <a:endParaRPr lang="en-IN" sz="2400" dirty="0">
              <a:solidFill>
                <a:srgbClr val="FFC000"/>
              </a:solidFill>
              <a:latin typeface="Arial Black" pitchFamily="34" charset="0"/>
            </a:endParaRPr>
          </a:p>
        </p:txBody>
      </p:sp>
      <p:pic>
        <p:nvPicPr>
          <p:cNvPr id="4" name="Picture 3" descr="95VEksi.jpg"/>
          <p:cNvPicPr>
            <a:picLocks noChangeAspect="1"/>
          </p:cNvPicPr>
          <p:nvPr/>
        </p:nvPicPr>
        <p:blipFill>
          <a:blip r:embed="rId2"/>
          <a:stretch>
            <a:fillRect/>
          </a:stretch>
        </p:blipFill>
        <p:spPr>
          <a:xfrm>
            <a:off x="642910" y="1400175"/>
            <a:ext cx="8072494" cy="5243535"/>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929354"/>
          </a:xfrm>
        </p:spPr>
        <p:txBody>
          <a:bodyPr>
            <a:normAutofit fontScale="92500" lnSpcReduction="20000"/>
          </a:bodyPr>
          <a:lstStyle/>
          <a:p>
            <a:pPr algn="just"/>
            <a:r>
              <a:rPr lang="en-IN" b="1" dirty="0">
                <a:solidFill>
                  <a:srgbClr val="FFFF00"/>
                </a:solidFill>
                <a:latin typeface="Baskerville Old Face" pitchFamily="18" charset="0"/>
              </a:rPr>
              <a:t>1. Untrue statement in Prospectus [Sec.34]</a:t>
            </a:r>
            <a:endParaRPr lang="en-IN" dirty="0">
              <a:solidFill>
                <a:srgbClr val="FFFF00"/>
              </a:solidFill>
              <a:latin typeface="Baskerville Old Face" pitchFamily="18" charset="0"/>
            </a:endParaRPr>
          </a:p>
          <a:p>
            <a:pPr algn="just"/>
            <a:r>
              <a:rPr lang="en-IN" dirty="0">
                <a:solidFill>
                  <a:srgbClr val="FFFF00"/>
                </a:solidFill>
                <a:latin typeface="Baskerville Old Face" pitchFamily="18" charset="0"/>
              </a:rPr>
              <a:t>The auditor is liable when he authorizes a false or untrue prospectus. When a prospectus includes any untrue statement, every person who authorizes the issue of prospectus shall be imprisoned for a period of six months to ten years or with a fine, which may be three times the amount involved in the fraud or with both.</a:t>
            </a:r>
          </a:p>
          <a:p>
            <a:pPr algn="just"/>
            <a:r>
              <a:rPr lang="en-IN" b="1" dirty="0">
                <a:solidFill>
                  <a:srgbClr val="FFFF00"/>
                </a:solidFill>
                <a:latin typeface="Baskerville Old Face" pitchFamily="18" charset="0"/>
              </a:rPr>
              <a:t>2. Non compliance by auditor [Sec.</a:t>
            </a:r>
            <a:r>
              <a:rPr lang="en-IN" dirty="0">
                <a:solidFill>
                  <a:srgbClr val="FFFF00"/>
                </a:solidFill>
                <a:latin typeface="Baskerville Old Face" pitchFamily="18" charset="0"/>
              </a:rPr>
              <a:t> </a:t>
            </a:r>
            <a:r>
              <a:rPr lang="en-IN" b="1" dirty="0">
                <a:solidFill>
                  <a:srgbClr val="FFFF00"/>
                </a:solidFill>
                <a:latin typeface="Baskerville Old Face" pitchFamily="18" charset="0"/>
              </a:rPr>
              <a:t>143 and 145]:</a:t>
            </a:r>
            <a:endParaRPr lang="en-IN" dirty="0">
              <a:solidFill>
                <a:srgbClr val="FFFF00"/>
              </a:solidFill>
              <a:latin typeface="Baskerville Old Face" pitchFamily="18" charset="0"/>
            </a:endParaRPr>
          </a:p>
          <a:p>
            <a:pPr algn="just"/>
            <a:r>
              <a:rPr lang="en-IN" dirty="0">
                <a:solidFill>
                  <a:srgbClr val="FFFF00"/>
                </a:solidFill>
                <a:latin typeface="Baskerville Old Face" pitchFamily="18" charset="0"/>
              </a:rPr>
              <a:t>If the auditor does not comply regarding making his report or signing or authorization of any document and makes </a:t>
            </a:r>
            <a:r>
              <a:rPr lang="en-IN" dirty="0" err="1">
                <a:solidFill>
                  <a:srgbClr val="FFFF00"/>
                </a:solidFill>
                <a:latin typeface="Baskerville Old Face" pitchFamily="18" charset="0"/>
              </a:rPr>
              <a:t>willful</a:t>
            </a:r>
            <a:r>
              <a:rPr lang="en-IN" dirty="0">
                <a:solidFill>
                  <a:srgbClr val="FFFF00"/>
                </a:solidFill>
                <a:latin typeface="Baskerville Old Face" pitchFamily="18" charset="0"/>
              </a:rPr>
              <a:t> neglect on his part he shall be punishable with imprisonment </a:t>
            </a:r>
            <a:r>
              <a:rPr lang="en-IN" dirty="0" err="1">
                <a:solidFill>
                  <a:srgbClr val="FFFF00"/>
                </a:solidFill>
                <a:latin typeface="Baskerville Old Face" pitchFamily="18" charset="0"/>
              </a:rPr>
              <a:t>upto</a:t>
            </a:r>
            <a:r>
              <a:rPr lang="en-IN" dirty="0">
                <a:solidFill>
                  <a:srgbClr val="FFFF00"/>
                </a:solidFill>
                <a:latin typeface="Baskerville Old Face" pitchFamily="18" charset="0"/>
              </a:rPr>
              <a:t> one year or with fine not less than ₹. 25,000 extendable to ₹. 5,00,000.</a:t>
            </a:r>
          </a:p>
          <a:p>
            <a:pPr algn="just"/>
            <a:endParaRPr lang="en-IN" dirty="0">
              <a:solidFill>
                <a:srgbClr val="FFFF00"/>
              </a:solidFill>
              <a:latin typeface="Baskerville Old Face"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786478"/>
          </a:xfrm>
        </p:spPr>
        <p:txBody>
          <a:bodyPr>
            <a:normAutofit fontScale="92500" lnSpcReduction="20000"/>
          </a:bodyPr>
          <a:lstStyle/>
          <a:p>
            <a:pPr algn="just"/>
            <a:r>
              <a:rPr lang="en-IN" b="1" dirty="0">
                <a:solidFill>
                  <a:srgbClr val="FFFF00"/>
                </a:solidFill>
                <a:latin typeface="Baskerville Old Face" pitchFamily="18" charset="0"/>
              </a:rPr>
              <a:t>3. Failure to assist investigation [Sec.217 (6)]:</a:t>
            </a:r>
            <a:endParaRPr lang="en-IN" dirty="0">
              <a:solidFill>
                <a:srgbClr val="FFFF00"/>
              </a:solidFill>
              <a:latin typeface="Baskerville Old Face" pitchFamily="18" charset="0"/>
            </a:endParaRPr>
          </a:p>
          <a:p>
            <a:pPr algn="just"/>
            <a:r>
              <a:rPr lang="en-IN" dirty="0" err="1">
                <a:solidFill>
                  <a:srgbClr val="FFFF00"/>
                </a:solidFill>
                <a:latin typeface="Baskerville Old Face" pitchFamily="18" charset="0"/>
              </a:rPr>
              <a:t>WhenCentral</a:t>
            </a:r>
            <a:r>
              <a:rPr lang="en-IN" dirty="0">
                <a:solidFill>
                  <a:srgbClr val="FFFF00"/>
                </a:solidFill>
                <a:latin typeface="Baskerville Old Face" pitchFamily="18" charset="0"/>
              </a:rPr>
              <a:t> Government appoints an Inspector to investigate the affairs of the company, it is the duty of the auditor to produce all books, documents and to provide assistance to the inspectors. If the auditor fails to do so he shall be punishable with imprisonment </a:t>
            </a:r>
            <a:r>
              <a:rPr lang="en-IN" dirty="0" err="1">
                <a:solidFill>
                  <a:srgbClr val="FFFF00"/>
                </a:solidFill>
                <a:latin typeface="Baskerville Old Face" pitchFamily="18" charset="0"/>
              </a:rPr>
              <a:t>upto</a:t>
            </a:r>
            <a:r>
              <a:rPr lang="en-IN" dirty="0">
                <a:solidFill>
                  <a:srgbClr val="FFFF00"/>
                </a:solidFill>
                <a:latin typeface="Baskerville Old Face" pitchFamily="18" charset="0"/>
              </a:rPr>
              <a:t> one year and with fine up to ₹.1,00,000.</a:t>
            </a:r>
          </a:p>
          <a:p>
            <a:pPr algn="just"/>
            <a:r>
              <a:rPr lang="en-IN" b="1" dirty="0">
                <a:solidFill>
                  <a:srgbClr val="FFFF00"/>
                </a:solidFill>
                <a:latin typeface="Baskerville Old Face" pitchFamily="18" charset="0"/>
              </a:rPr>
              <a:t>4. Failure to assist prosecution of guilty officers [Sec.224]:</a:t>
            </a:r>
            <a:endParaRPr lang="en-IN" dirty="0">
              <a:solidFill>
                <a:srgbClr val="FFFF00"/>
              </a:solidFill>
              <a:latin typeface="Baskerville Old Face" pitchFamily="18" charset="0"/>
            </a:endParaRPr>
          </a:p>
          <a:p>
            <a:pPr algn="just"/>
            <a:r>
              <a:rPr lang="en-IN" dirty="0">
                <a:solidFill>
                  <a:srgbClr val="FFFF00"/>
                </a:solidFill>
                <a:latin typeface="Baskerville Old Face" pitchFamily="18" charset="0"/>
              </a:rPr>
              <a:t>An auditor is required to assist prosecution when Central Government takes any action against the report submitted by the Inspector. If he fails to do so, he is found guilty and is punishable.</a:t>
            </a:r>
          </a:p>
          <a:p>
            <a:pPr algn="just"/>
            <a:endParaRPr lang="en-IN" dirty="0">
              <a:solidFill>
                <a:srgbClr val="FFFF00"/>
              </a:solidFill>
              <a:latin typeface="Baskerville Old Face"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6000792"/>
          </a:xfrm>
        </p:spPr>
        <p:txBody>
          <a:bodyPr>
            <a:normAutofit fontScale="77500" lnSpcReduction="20000"/>
          </a:bodyPr>
          <a:lstStyle/>
          <a:p>
            <a:pPr algn="just"/>
            <a:r>
              <a:rPr lang="en-IN" b="1" dirty="0">
                <a:solidFill>
                  <a:srgbClr val="FFFF00"/>
                </a:solidFill>
                <a:latin typeface="Baskerville Old Face" pitchFamily="18" charset="0"/>
              </a:rPr>
              <a:t>5. Failure to return property, books or papers [Sec.299]:</a:t>
            </a:r>
            <a:endParaRPr lang="en-IN" dirty="0">
              <a:solidFill>
                <a:srgbClr val="FFFF00"/>
              </a:solidFill>
              <a:latin typeface="Baskerville Old Face" pitchFamily="18" charset="0"/>
            </a:endParaRPr>
          </a:p>
          <a:p>
            <a:pPr algn="just"/>
            <a:r>
              <a:rPr lang="en-IN" dirty="0">
                <a:solidFill>
                  <a:srgbClr val="FFFF00"/>
                </a:solidFill>
                <a:latin typeface="Baskerville Old Face" pitchFamily="18" charset="0"/>
              </a:rPr>
              <a:t>When a company is wound up the auditor is supposed to be present and subject himself to a private examination by the court and is also liable to return to the court any property, books or papers relating to the company. If the auditor does not comply, he may be imprisoned.</a:t>
            </a:r>
          </a:p>
          <a:p>
            <a:pPr algn="just"/>
            <a:r>
              <a:rPr lang="en-IN" b="1" dirty="0">
                <a:solidFill>
                  <a:srgbClr val="FFFF00"/>
                </a:solidFill>
                <a:latin typeface="Baskerville Old Face" pitchFamily="18" charset="0"/>
              </a:rPr>
              <a:t>6. Penalty for falsification of books [Sec.336]:</a:t>
            </a:r>
            <a:endParaRPr lang="en-IN" dirty="0">
              <a:solidFill>
                <a:srgbClr val="FFFF00"/>
              </a:solidFill>
              <a:latin typeface="Baskerville Old Face" pitchFamily="18" charset="0"/>
            </a:endParaRPr>
          </a:p>
          <a:p>
            <a:pPr algn="just"/>
            <a:r>
              <a:rPr lang="en-IN" dirty="0">
                <a:solidFill>
                  <a:srgbClr val="FFFF00"/>
                </a:solidFill>
                <a:latin typeface="Baskerville Old Face" pitchFamily="18" charset="0"/>
              </a:rPr>
              <a:t>An auditor when destroys, mutilates, alters or falsifies or secrets any books of account or document belonging to the company. He shall be punishable with imprisonment and also be liable to fine.</a:t>
            </a:r>
          </a:p>
          <a:p>
            <a:pPr algn="just"/>
            <a:r>
              <a:rPr lang="en-IN" b="1" dirty="0">
                <a:solidFill>
                  <a:srgbClr val="FFFF00"/>
                </a:solidFill>
                <a:latin typeface="Baskerville Old Face" pitchFamily="18" charset="0"/>
              </a:rPr>
              <a:t>7. Prosecution of auditor [Sec.342]:</a:t>
            </a:r>
            <a:endParaRPr lang="en-IN" dirty="0">
              <a:solidFill>
                <a:srgbClr val="FFFF00"/>
              </a:solidFill>
              <a:latin typeface="Baskerville Old Face" pitchFamily="18" charset="0"/>
            </a:endParaRPr>
          </a:p>
          <a:p>
            <a:pPr algn="just"/>
            <a:r>
              <a:rPr lang="en-IN" dirty="0">
                <a:solidFill>
                  <a:srgbClr val="FFFF00"/>
                </a:solidFill>
                <a:latin typeface="Baskerville Old Face" pitchFamily="18" charset="0"/>
              </a:rPr>
              <a:t>In the course of winding up of a company by the Tribunal, if it appears to the Tribunal that an auditor of the company has been guilty of an offence, it shall be the duty of the auditor to give all assistance in connection with the prosecution. If he fails to give assistance he shall be liable to fine not less than ₹ 25,000 extendable </a:t>
            </a:r>
            <a:r>
              <a:rPr lang="en-IN" dirty="0" err="1">
                <a:solidFill>
                  <a:srgbClr val="FFFF00"/>
                </a:solidFill>
                <a:latin typeface="Baskerville Old Face" pitchFamily="18" charset="0"/>
              </a:rPr>
              <a:t>upto</a:t>
            </a:r>
            <a:r>
              <a:rPr lang="en-IN" dirty="0">
                <a:solidFill>
                  <a:srgbClr val="FFFF00"/>
                </a:solidFill>
                <a:latin typeface="Baskerville Old Face" pitchFamily="18" charset="0"/>
              </a:rPr>
              <a:t> ₹.1,00,000.</a:t>
            </a:r>
          </a:p>
          <a:p>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483245"/>
          </a:xfrm>
        </p:spPr>
        <p:txBody>
          <a:bodyPr/>
          <a:lstStyle/>
          <a:p>
            <a:pPr algn="just"/>
            <a:r>
              <a:rPr lang="en-IN" b="1" dirty="0">
                <a:solidFill>
                  <a:srgbClr val="FFFF00"/>
                </a:solidFill>
                <a:latin typeface="Baskerville Old Face" pitchFamily="18" charset="0"/>
              </a:rPr>
              <a:t>8. Penalty for deliberate act of commission or omission [Sec.448]: </a:t>
            </a:r>
            <a:r>
              <a:rPr lang="en-IN" dirty="0">
                <a:solidFill>
                  <a:srgbClr val="FFFF00"/>
                </a:solidFill>
                <a:latin typeface="Baskerville Old Face" pitchFamily="18" charset="0"/>
              </a:rPr>
              <a:t>If an auditor deliberately make a statement in any report, certificate, balance sheet, prospectus, etc which is false or which contains omission of material facts, he shall be punishable with imprisonment for a period of six months to ten years and fine not less than amount involved in fraud extendable to three times of such amount.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normAutofit fontScale="62500" lnSpcReduction="20000"/>
          </a:bodyPr>
          <a:lstStyle/>
          <a:p>
            <a:pPr algn="just"/>
            <a:r>
              <a:rPr lang="en-IN" b="1" dirty="0">
                <a:solidFill>
                  <a:srgbClr val="FFFF00"/>
                </a:solidFill>
                <a:latin typeface="Baskerville Old Face" pitchFamily="18" charset="0"/>
              </a:rPr>
              <a:t>3. Criminal Liability under Indian Penal Code</a:t>
            </a:r>
            <a:endParaRPr lang="en-IN" dirty="0">
              <a:solidFill>
                <a:srgbClr val="FFFF00"/>
              </a:solidFill>
              <a:latin typeface="Baskerville Old Face" pitchFamily="18" charset="0"/>
            </a:endParaRPr>
          </a:p>
          <a:p>
            <a:pPr algn="just"/>
            <a:r>
              <a:rPr lang="en-IN" dirty="0">
                <a:solidFill>
                  <a:srgbClr val="FFFF00"/>
                </a:solidFill>
                <a:latin typeface="Baskerville Old Face" pitchFamily="18" charset="0"/>
              </a:rPr>
              <a:t>If any person issues or signs any certificate relating to any fact which such certificate is false, he is punishable as if he gave false evidence. According to Sec.197 of the Indian Penal Code, the auditor is similarly liable for falsification of any books, materials, papers that belongs to the company.</a:t>
            </a:r>
          </a:p>
          <a:p>
            <a:pPr algn="just"/>
            <a:r>
              <a:rPr lang="en-IN" b="1" dirty="0">
                <a:solidFill>
                  <a:srgbClr val="FFFF00"/>
                </a:solidFill>
                <a:latin typeface="Baskerville Old Face" pitchFamily="18" charset="0"/>
              </a:rPr>
              <a:t> </a:t>
            </a:r>
            <a:endParaRPr lang="en-IN" dirty="0">
              <a:solidFill>
                <a:srgbClr val="FFFF00"/>
              </a:solidFill>
              <a:latin typeface="Baskerville Old Face" pitchFamily="18" charset="0"/>
            </a:endParaRPr>
          </a:p>
          <a:p>
            <a:pPr algn="just"/>
            <a:r>
              <a:rPr lang="en-IN" b="1" dirty="0">
                <a:solidFill>
                  <a:srgbClr val="FFFF00"/>
                </a:solidFill>
                <a:latin typeface="Baskerville Old Face" pitchFamily="18" charset="0"/>
              </a:rPr>
              <a:t>4. Liability under Income Tax Act [Sec.278]</a:t>
            </a:r>
            <a:endParaRPr lang="en-IN" dirty="0">
              <a:solidFill>
                <a:srgbClr val="FFFF00"/>
              </a:solidFill>
              <a:latin typeface="Baskerville Old Face" pitchFamily="18" charset="0"/>
            </a:endParaRPr>
          </a:p>
          <a:p>
            <a:pPr algn="just"/>
            <a:r>
              <a:rPr lang="en-IN" dirty="0">
                <a:solidFill>
                  <a:srgbClr val="FFFF00"/>
                </a:solidFill>
                <a:latin typeface="Baskerville Old Face" pitchFamily="18" charset="0"/>
              </a:rPr>
              <a:t>·           For tax evasion exceeds ₹.1,00,000, rigorous imprisonment of six months to seven years.</a:t>
            </a:r>
          </a:p>
          <a:p>
            <a:pPr algn="just"/>
            <a:r>
              <a:rPr lang="en-IN" dirty="0">
                <a:solidFill>
                  <a:srgbClr val="FFFF00"/>
                </a:solidFill>
                <a:latin typeface="Baskerville Old Face" pitchFamily="18" charset="0"/>
              </a:rPr>
              <a:t>·           A person who induces another person to make and deliver to the Income Tax authorities a false account, statement or declaration relating to any income chargeable to tax which he knows to be false, he shall be liable to fine and imprisonment of three months to three years. An auditor may also be charged in case of wrong certification of account.</a:t>
            </a:r>
          </a:p>
          <a:p>
            <a:pPr algn="just"/>
            <a:r>
              <a:rPr lang="en-IN" dirty="0">
                <a:solidFill>
                  <a:srgbClr val="FFFF00"/>
                </a:solidFill>
                <a:latin typeface="Baskerville Old Face" pitchFamily="18" charset="0"/>
              </a:rPr>
              <a:t>·           A Chartered Accountant can represent his clients before the Income Tax Authorities. However, if he is guilty of misconduct he can be disqualified from practicing.</a:t>
            </a:r>
          </a:p>
          <a:p>
            <a:pPr algn="just"/>
            <a:r>
              <a:rPr lang="en-IN" dirty="0">
                <a:solidFill>
                  <a:srgbClr val="FFFF00"/>
                </a:solidFill>
                <a:latin typeface="Baskerville Old Face" pitchFamily="18" charset="0"/>
              </a:rPr>
              <a:t>·           An auditor can face imprisonment </a:t>
            </a:r>
            <a:r>
              <a:rPr lang="en-IN" dirty="0" err="1">
                <a:solidFill>
                  <a:srgbClr val="FFFF00"/>
                </a:solidFill>
                <a:latin typeface="Baskerville Old Face" pitchFamily="18" charset="0"/>
              </a:rPr>
              <a:t>upto</a:t>
            </a:r>
            <a:r>
              <a:rPr lang="en-IN" dirty="0">
                <a:solidFill>
                  <a:srgbClr val="FFFF00"/>
                </a:solidFill>
                <a:latin typeface="Baskerville Old Face" pitchFamily="18" charset="0"/>
              </a:rPr>
              <a:t> two years for furnishing false information.</a:t>
            </a:r>
          </a:p>
          <a:p>
            <a:endParaRPr lang="en-IN" dirty="0">
              <a:solidFill>
                <a:srgbClr val="FFFF0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706</Words>
  <Application>Microsoft Office PowerPoint</Application>
  <PresentationFormat>On-screen Show (4:3)</PresentationFormat>
  <Paragraphs>50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LIABILITIES OF AN AUDITOR</vt:lpstr>
      <vt:lpstr>1. Civil Liability: </vt:lpstr>
      <vt:lpstr>2. Liabilities under Companies Act </vt:lpstr>
      <vt:lpstr>Slide 4</vt:lpstr>
      <vt:lpstr>Slide 5</vt:lpstr>
      <vt:lpstr>Slide 6</vt:lpstr>
      <vt:lpstr>Slide 7</vt:lpstr>
      <vt:lpstr>Slide 8</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LIABILITIES OF AN AUDITOR</dc:title>
  <dc:creator>jahanvi</dc:creator>
  <cp:lastModifiedBy>jahanvi</cp:lastModifiedBy>
  <cp:revision>7</cp:revision>
  <dcterms:created xsi:type="dcterms:W3CDTF">2020-07-24T05:21:02Z</dcterms:created>
  <dcterms:modified xsi:type="dcterms:W3CDTF">2020-07-26T12:22:36Z</dcterms:modified>
</cp:coreProperties>
</file>