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C2D378B-3D7F-4DF6-AE54-E7DF5CFACA20}"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C2D378B-3D7F-4DF6-AE54-E7DF5CFACA20}"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C2D378B-3D7F-4DF6-AE54-E7DF5CFACA20}"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C2D378B-3D7F-4DF6-AE54-E7DF5CFACA20}"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D378B-3D7F-4DF6-AE54-E7DF5CFACA20}" type="datetimeFigureOut">
              <a:rPr lang="en-US" smtClean="0"/>
              <a:pPr/>
              <a:t>7/26/2020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C2D378B-3D7F-4DF6-AE54-E7DF5CFACA20}"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C2D378B-3D7F-4DF6-AE54-E7DF5CFACA20}" type="datetimeFigureOut">
              <a:rPr lang="en-US" smtClean="0"/>
              <a:pPr/>
              <a:t>7/26/2020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C2D378B-3D7F-4DF6-AE54-E7DF5CFACA20}" type="datetimeFigureOut">
              <a:rPr lang="en-US" smtClean="0"/>
              <a:pPr/>
              <a:t>7/26/2020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D378B-3D7F-4DF6-AE54-E7DF5CFACA20}" type="datetimeFigureOut">
              <a:rPr lang="en-US" smtClean="0"/>
              <a:pPr/>
              <a:t>7/26/2020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2D378B-3D7F-4DF6-AE54-E7DF5CFACA20}"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2D378B-3D7F-4DF6-AE54-E7DF5CFACA20}" type="datetimeFigureOut">
              <a:rPr lang="en-US" smtClean="0"/>
              <a:pPr/>
              <a:t>7/26/2020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3B951A-0780-4F4B-AAC8-B9DD9554D51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D378B-3D7F-4DF6-AE54-E7DF5CFACA20}" type="datetimeFigureOut">
              <a:rPr lang="en-US" smtClean="0"/>
              <a:pPr/>
              <a:t>7/26/2020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B951A-0780-4F4B-AAC8-B9DD9554D51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ccountlearning.com/waste-advertising-causes-waste/" TargetMode="External"/><Relationship Id="rId2" Type="http://schemas.openxmlformats.org/officeDocument/2006/relationships/hyperlink" Target="https://accountlearning.com/advantages-or-merits-of-large-scale-produc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ccountlearning.com/mergers-and-amalgamation-meaning-differenc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ccountlearning.com/holding-company-meaning-definition-types/" TargetMode="External"/><Relationship Id="rId2" Type="http://schemas.openxmlformats.org/officeDocument/2006/relationships/hyperlink" Target="https://accountlearning.com/differences-between-partnership-firm-and-joint-stock-compan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71810"/>
            <a:ext cx="9144000" cy="2028839"/>
          </a:xfrm>
          <a:solidFill>
            <a:srgbClr val="FF0000"/>
          </a:solidFill>
        </p:spPr>
        <p:txBody>
          <a:bodyPr>
            <a:normAutofit fontScale="90000"/>
          </a:bodyPr>
          <a:lstStyle/>
          <a:p>
            <a:r>
              <a:rPr lang="en-IN" sz="4900" dirty="0" smtClean="0">
                <a:solidFill>
                  <a:srgbClr val="FFFF00"/>
                </a:solidFill>
                <a:latin typeface="Bodoni MT Black" pitchFamily="18" charset="0"/>
              </a:rPr>
              <a:t>CAUSES FOR BUSINESS COMBINATION</a:t>
            </a:r>
            <a:r>
              <a:rPr lang="en-IN" dirty="0" smtClean="0">
                <a:latin typeface="Bodoni MT Black" pitchFamily="18" charset="0"/>
              </a:rPr>
              <a:t/>
            </a:r>
            <a:br>
              <a:rPr lang="en-IN" dirty="0" smtClean="0">
                <a:latin typeface="Bodoni MT Black" pitchFamily="18" charset="0"/>
              </a:rPr>
            </a:br>
            <a:endParaRPr lang="en-IN" dirty="0">
              <a:latin typeface="Bodoni MT Black" pitchFamily="18" charset="0"/>
            </a:endParaRPr>
          </a:p>
        </p:txBody>
      </p:sp>
      <p:sp>
        <p:nvSpPr>
          <p:cNvPr id="3" name="Subtitle 2"/>
          <p:cNvSpPr>
            <a:spLocks noGrp="1"/>
          </p:cNvSpPr>
          <p:nvPr>
            <p:ph type="subTitle" idx="1"/>
          </p:nvPr>
        </p:nvSpPr>
        <p:spPr>
          <a:xfrm>
            <a:off x="0" y="5105400"/>
            <a:ext cx="9144000" cy="1752600"/>
          </a:xfrm>
          <a:solidFill>
            <a:srgbClr val="002060"/>
          </a:solidFill>
        </p:spPr>
        <p:txBody>
          <a:bodyPr>
            <a:normAutofit fontScale="70000" lnSpcReduction="20000"/>
          </a:bodyPr>
          <a:lstStyle/>
          <a:p>
            <a:r>
              <a:rPr lang="en-IN" dirty="0" smtClean="0">
                <a:solidFill>
                  <a:schemeClr val="bg1"/>
                </a:solidFill>
                <a:latin typeface="Bahnschrift SemiLight SemiConde" pitchFamily="34" charset="0"/>
              </a:rPr>
              <a:t>BUSINESS ORGANISATION</a:t>
            </a:r>
          </a:p>
          <a:p>
            <a:r>
              <a:rPr lang="en-IN" dirty="0" smtClean="0">
                <a:solidFill>
                  <a:schemeClr val="bg1"/>
                </a:solidFill>
                <a:latin typeface="Bahnschrift SemiLight SemiConde" pitchFamily="34" charset="0"/>
              </a:rPr>
              <a:t>BY  JAHANAVI DEO</a:t>
            </a:r>
          </a:p>
          <a:p>
            <a:r>
              <a:rPr lang="en-IN" dirty="0" smtClean="0">
                <a:solidFill>
                  <a:schemeClr val="bg1"/>
                </a:solidFill>
                <a:latin typeface="Bahnschrift SemiLight SemiConde" pitchFamily="34" charset="0"/>
              </a:rPr>
              <a:t>DEPARTMENT OF COMMERCE</a:t>
            </a:r>
          </a:p>
          <a:p>
            <a:r>
              <a:rPr lang="en-IN" dirty="0" smtClean="0">
                <a:solidFill>
                  <a:schemeClr val="bg1"/>
                </a:solidFill>
                <a:latin typeface="Bahnschrift SemiLight SemiConde" pitchFamily="34" charset="0"/>
              </a:rPr>
              <a:t>M.L ARYA  COLLEGE,KASBA</a:t>
            </a:r>
          </a:p>
          <a:p>
            <a:r>
              <a:rPr lang="en-IN" dirty="0" smtClean="0">
                <a:solidFill>
                  <a:schemeClr val="bg1"/>
                </a:solidFill>
                <a:latin typeface="Bahnschrift SemiLight SemiConde" pitchFamily="34" charset="0"/>
              </a:rPr>
              <a:t>B.COM 1_UNIT </a:t>
            </a:r>
            <a:r>
              <a:rPr lang="en-IN" dirty="0" smtClean="0">
                <a:solidFill>
                  <a:schemeClr val="bg1"/>
                </a:solidFill>
                <a:latin typeface="Bahnschrift SemiLight SemiConde" pitchFamily="34" charset="0"/>
              </a:rPr>
              <a:t>8_DATE-28/07/2020</a:t>
            </a:r>
            <a:endParaRPr lang="en-IN" dirty="0" smtClean="0">
              <a:solidFill>
                <a:schemeClr val="bg1"/>
              </a:solidFill>
            </a:endParaRPr>
          </a:p>
          <a:p>
            <a:endParaRPr lang="en-IN" dirty="0" smtClean="0">
              <a:solidFill>
                <a:schemeClr val="bg1"/>
              </a:solidFill>
              <a:latin typeface="Bell MT" pitchFamily="18" charset="0"/>
            </a:endParaRP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fontAlgn="base"/>
            <a:r>
              <a:rPr lang="en-IN" b="1" dirty="0">
                <a:solidFill>
                  <a:srgbClr val="FFFF00"/>
                </a:solidFill>
                <a:latin typeface="Baskerville Old Face" pitchFamily="18" charset="0"/>
              </a:rPr>
              <a:t>1. Elimination of Cutthroat Competition</a:t>
            </a:r>
          </a:p>
          <a:p>
            <a:pPr algn="just" fontAlgn="base"/>
            <a:r>
              <a:rPr lang="en-IN" u="sng" dirty="0">
                <a:solidFill>
                  <a:srgbClr val="FFFF00"/>
                </a:solidFill>
                <a:latin typeface="Baskerville Old Face" pitchFamily="18" charset="0"/>
                <a:hlinkClick r:id="rId2"/>
              </a:rPr>
              <a:t>Large-scale production</a:t>
            </a:r>
            <a:r>
              <a:rPr lang="en-IN" dirty="0">
                <a:solidFill>
                  <a:srgbClr val="FFFF00"/>
                </a:solidFill>
                <a:latin typeface="Baskerville Old Face" pitchFamily="18" charset="0"/>
              </a:rPr>
              <a:t> and intense competition have become the rule of the present day economy. Cutthroat competition leads to </a:t>
            </a:r>
            <a:r>
              <a:rPr lang="en-IN" u="sng" dirty="0">
                <a:solidFill>
                  <a:srgbClr val="FFFF00"/>
                </a:solidFill>
                <a:latin typeface="Baskerville Old Face" pitchFamily="18" charset="0"/>
                <a:hlinkClick r:id="rId3"/>
              </a:rPr>
              <a:t>wasteful advertising</a:t>
            </a:r>
            <a:r>
              <a:rPr lang="en-IN" dirty="0">
                <a:solidFill>
                  <a:srgbClr val="FFFF00"/>
                </a:solidFill>
                <a:latin typeface="Baskerville Old Face" pitchFamily="18" charset="0"/>
              </a:rPr>
              <a:t>, unnecessary duplication, over production etc., which all ultimately result in lowering the profit margin of the industrialists. Under such circumstances, small units could not survive. Therefore, the only alternative available to the industrialists is the elimination of competition, which could be possible only through business combination.</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77500" lnSpcReduction="20000"/>
          </a:bodyPr>
          <a:lstStyle/>
          <a:p>
            <a:pPr algn="just" fontAlgn="base"/>
            <a:r>
              <a:rPr lang="en-IN" b="1" dirty="0">
                <a:solidFill>
                  <a:srgbClr val="FFFF00"/>
                </a:solidFill>
                <a:latin typeface="Baskerville Old Face" pitchFamily="18" charset="0"/>
              </a:rPr>
              <a:t>2. Economies of Large-scale Production</a:t>
            </a:r>
          </a:p>
          <a:p>
            <a:pPr algn="just" fontAlgn="base"/>
            <a:r>
              <a:rPr lang="en-IN" dirty="0">
                <a:solidFill>
                  <a:srgbClr val="FFFF00"/>
                </a:solidFill>
                <a:latin typeface="Baskerville Old Face" pitchFamily="18" charset="0"/>
              </a:rPr>
              <a:t>Large-sale production has certain definite advantages. If different firms come together and form </a:t>
            </a:r>
            <a:r>
              <a:rPr lang="en-IN" u="sng" dirty="0">
                <a:solidFill>
                  <a:srgbClr val="FFFF00"/>
                </a:solidFill>
                <a:latin typeface="Baskerville Old Face" pitchFamily="18" charset="0"/>
                <a:hlinkClick r:id="rId2"/>
              </a:rPr>
              <a:t>amalgamations</a:t>
            </a:r>
            <a:r>
              <a:rPr lang="en-IN" dirty="0">
                <a:solidFill>
                  <a:srgbClr val="FFFF00"/>
                </a:solidFill>
                <a:latin typeface="Baskerville Old Face" pitchFamily="18" charset="0"/>
              </a:rPr>
              <a:t>, the scale of operation also become larger and savings in overhead charges can be effected</a:t>
            </a:r>
            <a:r>
              <a:rPr lang="en-IN" dirty="0" smtClean="0">
                <a:solidFill>
                  <a:srgbClr val="FFFF00"/>
                </a:solidFill>
                <a:latin typeface="Baskerville Old Face" pitchFamily="18" charset="0"/>
              </a:rPr>
              <a:t>.</a:t>
            </a:r>
          </a:p>
          <a:p>
            <a:pPr algn="just" fontAlgn="base"/>
            <a:endParaRPr lang="en-IN" dirty="0">
              <a:solidFill>
                <a:srgbClr val="FFFF00"/>
              </a:solidFill>
              <a:latin typeface="Baskerville Old Face" pitchFamily="18" charset="0"/>
            </a:endParaRPr>
          </a:p>
          <a:p>
            <a:pPr algn="just" fontAlgn="base"/>
            <a:r>
              <a:rPr lang="en-IN" b="1" dirty="0">
                <a:solidFill>
                  <a:srgbClr val="FFFF00"/>
                </a:solidFill>
                <a:latin typeface="Baskerville Old Face" pitchFamily="18" charset="0"/>
              </a:rPr>
              <a:t>3. Influence of Tariff</a:t>
            </a:r>
          </a:p>
          <a:p>
            <a:pPr algn="just" fontAlgn="base"/>
            <a:r>
              <a:rPr lang="en-IN" dirty="0">
                <a:solidFill>
                  <a:srgbClr val="FFFF00"/>
                </a:solidFill>
                <a:latin typeface="Baskerville Old Face" pitchFamily="18" charset="0"/>
              </a:rPr>
              <a:t>The tariff policies of different countries have also furthered the causes of the combination movement. Tariff is often described as the “</a:t>
            </a:r>
            <a:r>
              <a:rPr lang="en-IN" i="1" dirty="0">
                <a:solidFill>
                  <a:srgbClr val="FFFF00"/>
                </a:solidFill>
                <a:latin typeface="Baskerville Old Face" pitchFamily="18" charset="0"/>
              </a:rPr>
              <a:t>Mother of Combination</a:t>
            </a:r>
            <a:r>
              <a:rPr lang="en-IN" dirty="0">
                <a:solidFill>
                  <a:srgbClr val="FFFF00"/>
                </a:solidFill>
                <a:latin typeface="Baskerville Old Face" pitchFamily="18" charset="0"/>
              </a:rPr>
              <a:t>“. By imposing high tariff on imported goods, the Governments throughout the world offered protection to home industries.</a:t>
            </a:r>
          </a:p>
          <a:p>
            <a:pPr algn="just" fontAlgn="base"/>
            <a:r>
              <a:rPr lang="en-IN" dirty="0">
                <a:solidFill>
                  <a:srgbClr val="FFFF00"/>
                </a:solidFill>
                <a:latin typeface="Baskerville Old Face" pitchFamily="18" charset="0"/>
              </a:rPr>
              <a:t>The protection offered by the state resulted in the establishment of a number of business units. Consequently, competition amongst them became tense and the need for business combination was felt.</a:t>
            </a:r>
          </a:p>
          <a:p>
            <a:pPr algn="just"/>
            <a:endParaRPr lang="en-IN" dirty="0">
              <a:solidFill>
                <a:srgbClr val="FFFF00"/>
              </a:solidFill>
              <a:latin typeface="Baskerville Old Fac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15040"/>
          </a:xfrm>
        </p:spPr>
        <p:txBody>
          <a:bodyPr>
            <a:normAutofit fontScale="85000" lnSpcReduction="10000"/>
          </a:bodyPr>
          <a:lstStyle/>
          <a:p>
            <a:pPr algn="just" fontAlgn="base"/>
            <a:r>
              <a:rPr lang="en-IN" b="1" dirty="0">
                <a:solidFill>
                  <a:srgbClr val="FFFF00"/>
                </a:solidFill>
                <a:latin typeface="Baskerville Old Face" pitchFamily="18" charset="0"/>
              </a:rPr>
              <a:t>4. Transport Revolution</a:t>
            </a:r>
          </a:p>
          <a:p>
            <a:pPr algn="just" fontAlgn="base"/>
            <a:r>
              <a:rPr lang="en-IN" dirty="0">
                <a:solidFill>
                  <a:srgbClr val="FFFF00"/>
                </a:solidFill>
                <a:latin typeface="Baskerville Old Face" pitchFamily="18" charset="0"/>
              </a:rPr>
              <a:t>Another contributory cause for the combination movement was the revolution in transport and development of communications. The development of transport facilities accelerated the growth of large-scale undertakings. The large undertakings began to absorb smaller units to cater to the needs of the local market</a:t>
            </a:r>
            <a:r>
              <a:rPr lang="en-IN" dirty="0" smtClean="0">
                <a:solidFill>
                  <a:srgbClr val="FFFF00"/>
                </a:solidFill>
                <a:latin typeface="Baskerville Old Face" pitchFamily="18" charset="0"/>
              </a:rPr>
              <a:t>.</a:t>
            </a:r>
          </a:p>
          <a:p>
            <a:pPr algn="just" fontAlgn="base"/>
            <a:r>
              <a:rPr lang="en-IN" b="1" dirty="0">
                <a:solidFill>
                  <a:srgbClr val="FFFF00"/>
                </a:solidFill>
                <a:latin typeface="Baskerville Old Face" pitchFamily="18" charset="0"/>
              </a:rPr>
              <a:t>5. Organizational Revolution</a:t>
            </a:r>
          </a:p>
          <a:p>
            <a:pPr algn="just" fontAlgn="base"/>
            <a:r>
              <a:rPr lang="en-IN" dirty="0">
                <a:solidFill>
                  <a:srgbClr val="FFFF00"/>
                </a:solidFill>
                <a:latin typeface="Baskerville Old Face" pitchFamily="18" charset="0"/>
              </a:rPr>
              <a:t>The growth of </a:t>
            </a:r>
            <a:r>
              <a:rPr lang="en-IN" u="sng" dirty="0">
                <a:solidFill>
                  <a:srgbClr val="FFFF00"/>
                </a:solidFill>
                <a:latin typeface="Baskerville Old Face" pitchFamily="18" charset="0"/>
                <a:hlinkClick r:id="rId2"/>
              </a:rPr>
              <a:t>joint stock companies</a:t>
            </a:r>
            <a:r>
              <a:rPr lang="en-IN" dirty="0">
                <a:solidFill>
                  <a:srgbClr val="FFFF00"/>
                </a:solidFill>
                <a:latin typeface="Baskerville Old Face" pitchFamily="18" charset="0"/>
              </a:rPr>
              <a:t> has also facilitated combinations. Basically the company form of organization itself is a type of combination. Large companies with huge capital were able to control comparatively small companies by subscribing to their shares. Hence, </a:t>
            </a:r>
            <a:r>
              <a:rPr lang="en-IN" u="sng" dirty="0">
                <a:solidFill>
                  <a:srgbClr val="FFFF00"/>
                </a:solidFill>
                <a:latin typeface="Baskerville Old Face" pitchFamily="18" charset="0"/>
                <a:hlinkClick r:id="rId3"/>
              </a:rPr>
              <a:t>holding companies</a:t>
            </a:r>
            <a:r>
              <a:rPr lang="en-IN" dirty="0">
                <a:solidFill>
                  <a:srgbClr val="FFFF00"/>
                </a:solidFill>
                <a:latin typeface="Baskerville Old Face" pitchFamily="18" charset="0"/>
              </a:rPr>
              <a:t> came into being</a:t>
            </a:r>
          </a:p>
          <a:p>
            <a:pPr algn="just" fontAlgn="base"/>
            <a:endParaRPr lang="en-IN" dirty="0">
              <a:solidFill>
                <a:srgbClr val="FFFF00"/>
              </a:solidFill>
              <a:latin typeface="Baskerville Old Face" pitchFamily="18" charset="0"/>
            </a:endParaRPr>
          </a:p>
          <a:p>
            <a:pPr algn="just"/>
            <a:endParaRPr lang="en-IN" dirty="0">
              <a:solidFill>
                <a:srgbClr val="FFFF00"/>
              </a:solidFill>
              <a:latin typeface="Baskerville Old Fac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143668"/>
          </a:xfrm>
        </p:spPr>
        <p:txBody>
          <a:bodyPr>
            <a:normAutofit fontScale="85000" lnSpcReduction="20000"/>
          </a:bodyPr>
          <a:lstStyle/>
          <a:p>
            <a:pPr algn="just" fontAlgn="base"/>
            <a:r>
              <a:rPr lang="en-IN" b="1" dirty="0">
                <a:solidFill>
                  <a:srgbClr val="FFFF00"/>
                </a:solidFill>
                <a:latin typeface="Baskerville Old Face" pitchFamily="18" charset="0"/>
              </a:rPr>
              <a:t>6. Control of the Market</a:t>
            </a:r>
          </a:p>
          <a:p>
            <a:pPr algn="just" fontAlgn="base"/>
            <a:r>
              <a:rPr lang="en-IN" dirty="0">
                <a:solidFill>
                  <a:srgbClr val="FFFF00"/>
                </a:solidFill>
                <a:latin typeface="Baskerville Old Face" pitchFamily="18" charset="0"/>
              </a:rPr>
              <a:t>Another important cause for the rise of the combination movement was the desire to control the market by regulating the output. This goal could be achieved only through</a:t>
            </a:r>
            <a:br>
              <a:rPr lang="en-IN" dirty="0">
                <a:solidFill>
                  <a:srgbClr val="FFFF00"/>
                </a:solidFill>
                <a:latin typeface="Baskerville Old Face" pitchFamily="18" charset="0"/>
              </a:rPr>
            </a:br>
            <a:r>
              <a:rPr lang="en-IN" dirty="0">
                <a:solidFill>
                  <a:srgbClr val="FFFF00"/>
                </a:solidFill>
                <a:latin typeface="Baskerville Old Face" pitchFamily="18" charset="0"/>
              </a:rPr>
              <a:t>business combination</a:t>
            </a:r>
            <a:r>
              <a:rPr lang="en-IN" dirty="0" smtClean="0">
                <a:solidFill>
                  <a:srgbClr val="FFFF00"/>
                </a:solidFill>
                <a:latin typeface="Baskerville Old Face" pitchFamily="18" charset="0"/>
              </a:rPr>
              <a:t>.</a:t>
            </a:r>
          </a:p>
          <a:p>
            <a:pPr algn="just" fontAlgn="base"/>
            <a:endParaRPr lang="en-IN" dirty="0">
              <a:solidFill>
                <a:srgbClr val="FFFF00"/>
              </a:solidFill>
              <a:latin typeface="Baskerville Old Face" pitchFamily="18" charset="0"/>
            </a:endParaRPr>
          </a:p>
          <a:p>
            <a:pPr algn="just" fontAlgn="base"/>
            <a:r>
              <a:rPr lang="en-IN" b="1" dirty="0">
                <a:solidFill>
                  <a:srgbClr val="FFFF00"/>
                </a:solidFill>
                <a:latin typeface="Baskerville Old Face" pitchFamily="18" charset="0"/>
              </a:rPr>
              <a:t>7. Trade Cycles</a:t>
            </a:r>
          </a:p>
          <a:p>
            <a:pPr algn="just" fontAlgn="base"/>
            <a:r>
              <a:rPr lang="en-IN" dirty="0">
                <a:solidFill>
                  <a:srgbClr val="FFFF00"/>
                </a:solidFill>
                <a:latin typeface="Baskerville Old Face" pitchFamily="18" charset="0"/>
              </a:rPr>
              <a:t>The tendency of business activities to fluctuate regularly between booms and depressions gave a fillip to business combinations. Particularly during the periods of depression, new units cannot enter into the industry and even the existing small and inefficient units cannot survive.</a:t>
            </a:r>
          </a:p>
          <a:p>
            <a:pPr algn="just" fontAlgn="base"/>
            <a:r>
              <a:rPr lang="en-IN" dirty="0">
                <a:solidFill>
                  <a:srgbClr val="FFFF00"/>
                </a:solidFill>
                <a:latin typeface="Baskerville Old Face" pitchFamily="18" charset="0"/>
              </a:rPr>
              <a:t>During 1930, when the Great Depression occurred, the situation became very awkward and the industrialists began to adopt the technique of business combination.</a:t>
            </a:r>
          </a:p>
          <a:p>
            <a:pPr algn="just"/>
            <a:endParaRPr lang="en-IN" dirty="0">
              <a:solidFill>
                <a:srgbClr val="FFFF00"/>
              </a:solidFill>
              <a:latin typeface="Baskerville Old Fac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fontScale="85000" lnSpcReduction="20000"/>
          </a:bodyPr>
          <a:lstStyle/>
          <a:p>
            <a:pPr algn="just" fontAlgn="base"/>
            <a:r>
              <a:rPr lang="en-IN" b="1" dirty="0">
                <a:solidFill>
                  <a:srgbClr val="FFFF00"/>
                </a:solidFill>
                <a:latin typeface="Baskerville Old Face" pitchFamily="18" charset="0"/>
              </a:rPr>
              <a:t>8. Technological Factors</a:t>
            </a:r>
          </a:p>
          <a:p>
            <a:pPr algn="just" fontAlgn="base"/>
            <a:r>
              <a:rPr lang="en-IN" dirty="0">
                <a:solidFill>
                  <a:srgbClr val="FFFF00"/>
                </a:solidFill>
                <a:latin typeface="Baskerville Old Face" pitchFamily="18" charset="0"/>
              </a:rPr>
              <a:t>The technological development also paved way for large-scale operations. Small units with limited financial resources were found unable to compete with bigger ones. Hence, they realized the need for business combination.</a:t>
            </a:r>
          </a:p>
          <a:p>
            <a:pPr algn="just" fontAlgn="base"/>
            <a:r>
              <a:rPr lang="en-IN" dirty="0">
                <a:solidFill>
                  <a:srgbClr val="FFFF00"/>
                </a:solidFill>
                <a:latin typeface="Baskerville Old Face" pitchFamily="18" charset="0"/>
              </a:rPr>
              <a:t>Moreover, the adoption of modern techniques required huge capital investments, which small units could not provide. Therefore, they were forced to combine themselves to get the benefits of modernization</a:t>
            </a:r>
            <a:r>
              <a:rPr lang="en-IN" dirty="0" smtClean="0">
                <a:solidFill>
                  <a:srgbClr val="FFFF00"/>
                </a:solidFill>
                <a:latin typeface="Baskerville Old Face" pitchFamily="18" charset="0"/>
              </a:rPr>
              <a:t>.</a:t>
            </a:r>
          </a:p>
          <a:p>
            <a:pPr algn="just" fontAlgn="base"/>
            <a:endParaRPr lang="en-IN" dirty="0">
              <a:solidFill>
                <a:srgbClr val="FFFF00"/>
              </a:solidFill>
              <a:latin typeface="Baskerville Old Face" pitchFamily="18" charset="0"/>
            </a:endParaRPr>
          </a:p>
          <a:p>
            <a:pPr algn="just" fontAlgn="base"/>
            <a:r>
              <a:rPr lang="en-IN" b="1" dirty="0">
                <a:solidFill>
                  <a:srgbClr val="FFFF00"/>
                </a:solidFill>
                <a:latin typeface="Baskerville Old Face" pitchFamily="18" charset="0"/>
              </a:rPr>
              <a:t>9. Patent Laws</a:t>
            </a:r>
          </a:p>
          <a:p>
            <a:pPr algn="just" fontAlgn="base"/>
            <a:r>
              <a:rPr lang="en-IN" dirty="0">
                <a:solidFill>
                  <a:srgbClr val="FFFF00"/>
                </a:solidFill>
                <a:latin typeface="Baskerville Old Face" pitchFamily="18" charset="0"/>
              </a:rPr>
              <a:t>Business Combination has also been fostered by patent laws. The inventors were given exclusive right of the use of their inventions. This statutory right also furthered the combination movement.</a:t>
            </a:r>
          </a:p>
          <a:p>
            <a:pPr algn="just"/>
            <a:endParaRPr lang="en-IN" dirty="0">
              <a:solidFill>
                <a:srgbClr val="FFFF00"/>
              </a:solidFill>
              <a:latin typeface="Baskerville Old Fac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857916"/>
          </a:xfrm>
        </p:spPr>
        <p:txBody>
          <a:bodyPr>
            <a:normAutofit fontScale="85000" lnSpcReduction="20000"/>
          </a:bodyPr>
          <a:lstStyle/>
          <a:p>
            <a:pPr algn="just" fontAlgn="base"/>
            <a:r>
              <a:rPr lang="en-IN" b="1" dirty="0">
                <a:solidFill>
                  <a:srgbClr val="FFFF00"/>
                </a:solidFill>
                <a:latin typeface="Baskerville Old Face" pitchFamily="18" charset="0"/>
              </a:rPr>
              <a:t>10. Individual Ability</a:t>
            </a:r>
          </a:p>
          <a:p>
            <a:pPr algn="just" fontAlgn="base"/>
            <a:r>
              <a:rPr lang="en-IN" dirty="0">
                <a:solidFill>
                  <a:srgbClr val="FFFF00"/>
                </a:solidFill>
                <a:latin typeface="Baskerville Old Face" pitchFamily="18" charset="0"/>
              </a:rPr>
              <a:t>Men of technical skill of a superior order are less in number. The scarcity of business talent is also a cause for the centralization of powers in the hands of a few. Many combines have common directors, managers, which in effect would mean their common control</a:t>
            </a:r>
            <a:r>
              <a:rPr lang="en-IN" dirty="0" smtClean="0">
                <a:solidFill>
                  <a:srgbClr val="FFFF00"/>
                </a:solidFill>
                <a:latin typeface="Baskerville Old Face" pitchFamily="18" charset="0"/>
              </a:rPr>
              <a:t>.</a:t>
            </a:r>
          </a:p>
          <a:p>
            <a:pPr algn="just" fontAlgn="base"/>
            <a:endParaRPr lang="en-IN" dirty="0">
              <a:solidFill>
                <a:srgbClr val="FFFF00"/>
              </a:solidFill>
              <a:latin typeface="Baskerville Old Face" pitchFamily="18" charset="0"/>
            </a:endParaRPr>
          </a:p>
          <a:p>
            <a:pPr algn="just" fontAlgn="base"/>
            <a:r>
              <a:rPr lang="en-IN" b="1" dirty="0">
                <a:solidFill>
                  <a:srgbClr val="FFFF00"/>
                </a:solidFill>
                <a:latin typeface="Baskerville Old Face" pitchFamily="18" charset="0"/>
              </a:rPr>
              <a:t>11. Policies of the Government</a:t>
            </a:r>
          </a:p>
          <a:p>
            <a:pPr algn="just" fontAlgn="base"/>
            <a:r>
              <a:rPr lang="en-IN" dirty="0">
                <a:solidFill>
                  <a:srgbClr val="FFFF00"/>
                </a:solidFill>
                <a:latin typeface="Baskerville Old Face" pitchFamily="18" charset="0"/>
              </a:rPr>
              <a:t>The labour, fiscal, industrial and taxation policies of the Governments also influenced the formation of business combinations. The Government may even exert pressure on weaker units to merge with bigger ones.</a:t>
            </a:r>
          </a:p>
          <a:p>
            <a:pPr algn="just" fontAlgn="base"/>
            <a:r>
              <a:rPr lang="en-IN" dirty="0">
                <a:solidFill>
                  <a:srgbClr val="FFFF00"/>
                </a:solidFill>
                <a:latin typeface="Baskerville Old Face" pitchFamily="18" charset="0"/>
              </a:rPr>
              <a:t>Frequent changes in the policies of the Government also increased the uncertainty among the businessmen. The instability of the economic policies also encouraged the growth of the combination movement.</a:t>
            </a:r>
          </a:p>
          <a:p>
            <a:pPr algn="just"/>
            <a:endParaRPr lang="en-IN" dirty="0">
              <a:solidFill>
                <a:srgbClr val="FFFF00"/>
              </a:solidFill>
              <a:latin typeface="Baskerville Old Fac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929354"/>
          </a:xfrm>
        </p:spPr>
        <p:txBody>
          <a:bodyPr>
            <a:normAutofit fontScale="85000" lnSpcReduction="20000"/>
          </a:bodyPr>
          <a:lstStyle/>
          <a:p>
            <a:pPr algn="just" fontAlgn="base"/>
            <a:r>
              <a:rPr lang="en-IN" b="1" dirty="0">
                <a:solidFill>
                  <a:srgbClr val="FFFF00"/>
                </a:solidFill>
                <a:latin typeface="Baskerville Old Face" pitchFamily="18" charset="0"/>
              </a:rPr>
              <a:t>12. Rationalization</a:t>
            </a:r>
          </a:p>
          <a:p>
            <a:pPr algn="just" fontAlgn="base"/>
            <a:r>
              <a:rPr lang="en-IN" dirty="0">
                <a:solidFill>
                  <a:srgbClr val="FFFF00"/>
                </a:solidFill>
                <a:latin typeface="Baskerville Old Face" pitchFamily="18" charset="0"/>
              </a:rPr>
              <a:t>In fact, combination is the first step towards rationalization. The growth of rationalization movement encouraged the emergence of business combinations to a great extent</a:t>
            </a:r>
            <a:r>
              <a:rPr lang="en-IN" dirty="0" smtClean="0">
                <a:solidFill>
                  <a:srgbClr val="FFFF00"/>
                </a:solidFill>
                <a:latin typeface="Baskerville Old Face" pitchFamily="18" charset="0"/>
              </a:rPr>
              <a:t>.</a:t>
            </a:r>
          </a:p>
          <a:p>
            <a:pPr algn="just" fontAlgn="base"/>
            <a:endParaRPr lang="en-IN" dirty="0">
              <a:solidFill>
                <a:srgbClr val="FFFF00"/>
              </a:solidFill>
              <a:latin typeface="Baskerville Old Face" pitchFamily="18" charset="0"/>
            </a:endParaRPr>
          </a:p>
          <a:p>
            <a:pPr algn="just" fontAlgn="base"/>
            <a:r>
              <a:rPr lang="en-IN" b="1" dirty="0">
                <a:solidFill>
                  <a:srgbClr val="FFFF00"/>
                </a:solidFill>
                <a:latin typeface="Baskerville Old Face" pitchFamily="18" charset="0"/>
              </a:rPr>
              <a:t>13. Cut of the Colossal</a:t>
            </a:r>
          </a:p>
          <a:p>
            <a:pPr algn="just" fontAlgn="base"/>
            <a:r>
              <a:rPr lang="en-IN" dirty="0">
                <a:solidFill>
                  <a:srgbClr val="FFFF00"/>
                </a:solidFill>
                <a:latin typeface="Baskerville Old Face" pitchFamily="18" charset="0"/>
              </a:rPr>
              <a:t>The mid-nineteenth century brought in its wake the cult of the colossal-respect for bigness. People began to respect big things and there was a corresponding contempt for small things. The impact of this tendency was felt in the business field also. The glamour for giant undertakings captured the minds of the industrialists. This tendency also furthered the combination movement.</a:t>
            </a:r>
          </a:p>
          <a:p>
            <a:pPr algn="just"/>
            <a:endParaRPr lang="en-IN" dirty="0">
              <a:solidFill>
                <a:srgbClr val="FFFF00"/>
              </a:solidFill>
              <a:latin typeface="Baskerville Old Fac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eed-blog-post-image.jpg"/>
          <p:cNvPicPr>
            <a:picLocks noGrp="1" noChangeAspect="1"/>
          </p:cNvPicPr>
          <p:nvPr>
            <p:ph idx="1"/>
          </p:nvPr>
        </p:nvPicPr>
        <p:blipFill>
          <a:blip r:embed="rId2"/>
          <a:stretch>
            <a:fillRect/>
          </a:stretch>
        </p:blipFill>
        <p:spPr>
          <a:xfrm>
            <a:off x="1000100" y="785794"/>
            <a:ext cx="7000924" cy="5340369"/>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475</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CAUSES FOR BUSINESS COMBINATION </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jahanvi</dc:creator>
  <cp:lastModifiedBy>jahanvi</cp:lastModifiedBy>
  <cp:revision>6</cp:revision>
  <dcterms:created xsi:type="dcterms:W3CDTF">2020-07-24T04:37:24Z</dcterms:created>
  <dcterms:modified xsi:type="dcterms:W3CDTF">2020-07-26T12:24:49Z</dcterms:modified>
</cp:coreProperties>
</file>