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FE0A4B9-A9C8-4AF7-9625-38E17474C76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E0A4B9-A9C8-4AF7-9625-38E17474C76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E0A4B9-A9C8-4AF7-9625-38E17474C76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E0A4B9-A9C8-4AF7-9625-38E17474C76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E0A4B9-A9C8-4AF7-9625-38E17474C768}"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FE0A4B9-A9C8-4AF7-9625-38E17474C768}"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FE0A4B9-A9C8-4AF7-9625-38E17474C768}" type="datetimeFigureOut">
              <a:rPr lang="en-US" smtClean="0"/>
              <a:pPr/>
              <a:t>7/26/2020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FE0A4B9-A9C8-4AF7-9625-38E17474C768}" type="datetimeFigureOut">
              <a:rPr lang="en-US" smtClean="0"/>
              <a:pPr/>
              <a:t>7/26/2020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E0A4B9-A9C8-4AF7-9625-38E17474C768}" type="datetimeFigureOut">
              <a:rPr lang="en-US" smtClean="0"/>
              <a:pPr/>
              <a:t>7/26/2020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0A4B9-A9C8-4AF7-9625-38E17474C768}"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0A4B9-A9C8-4AF7-9625-38E17474C768}"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560FBF-44CA-4D59-8258-62E631F63E8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0A4B9-A9C8-4AF7-9625-38E17474C768}" type="datetimeFigureOut">
              <a:rPr lang="en-US" smtClean="0"/>
              <a:pPr/>
              <a:t>7/26/2020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60FBF-44CA-4D59-8258-62E631F63E8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71678"/>
            <a:ext cx="9144000" cy="1814524"/>
          </a:xfrm>
          <a:solidFill>
            <a:srgbClr val="FFFF00"/>
          </a:solidFill>
        </p:spPr>
        <p:txBody>
          <a:bodyPr>
            <a:normAutofit fontScale="90000"/>
          </a:bodyPr>
          <a:lstStyle/>
          <a:p>
            <a:r>
              <a:rPr lang="en-IN" dirty="0" smtClean="0">
                <a:latin typeface="Bodoni MT Black" pitchFamily="18" charset="0"/>
              </a:rPr>
              <a:t>ADVANTAGES OF BUSINESS COMBINATION</a:t>
            </a:r>
            <a:br>
              <a:rPr lang="en-IN" dirty="0" smtClean="0">
                <a:latin typeface="Bodoni MT Black" pitchFamily="18" charset="0"/>
              </a:rPr>
            </a:br>
            <a:endParaRPr lang="en-IN" dirty="0">
              <a:latin typeface="Bodoni MT Black" pitchFamily="18" charset="0"/>
            </a:endParaRPr>
          </a:p>
        </p:txBody>
      </p:sp>
      <p:sp>
        <p:nvSpPr>
          <p:cNvPr id="3" name="Subtitle 2"/>
          <p:cNvSpPr>
            <a:spLocks noGrp="1"/>
          </p:cNvSpPr>
          <p:nvPr>
            <p:ph type="subTitle" idx="1"/>
          </p:nvPr>
        </p:nvSpPr>
        <p:spPr>
          <a:xfrm>
            <a:off x="0" y="3886200"/>
            <a:ext cx="9144000" cy="1752600"/>
          </a:xfrm>
          <a:solidFill>
            <a:srgbClr val="FF0000"/>
          </a:solidFill>
        </p:spPr>
        <p:txBody>
          <a:bodyPr>
            <a:normAutofit fontScale="70000" lnSpcReduction="20000"/>
          </a:bodyPr>
          <a:lstStyle/>
          <a:p>
            <a:r>
              <a:rPr lang="en-IN" dirty="0" smtClean="0">
                <a:solidFill>
                  <a:schemeClr val="bg1"/>
                </a:solidFill>
                <a:latin typeface="Bahnschrift SemiLight SemiConde" pitchFamily="34" charset="0"/>
              </a:rPr>
              <a:t>BUSINESS ORGANISATION</a:t>
            </a:r>
          </a:p>
          <a:p>
            <a:r>
              <a:rPr lang="en-IN" dirty="0" smtClean="0">
                <a:solidFill>
                  <a:schemeClr val="bg1"/>
                </a:solidFill>
                <a:latin typeface="Bahnschrift SemiLight SemiConde" pitchFamily="34" charset="0"/>
              </a:rPr>
              <a:t>BY  JAHANAVI DEO</a:t>
            </a:r>
          </a:p>
          <a:p>
            <a:r>
              <a:rPr lang="en-IN" dirty="0" smtClean="0">
                <a:solidFill>
                  <a:schemeClr val="bg1"/>
                </a:solidFill>
                <a:latin typeface="Bahnschrift SemiLight SemiConde" pitchFamily="34" charset="0"/>
              </a:rPr>
              <a:t>DEPARTMENT OF COMMERCE</a:t>
            </a:r>
          </a:p>
          <a:p>
            <a:r>
              <a:rPr lang="en-IN" dirty="0" smtClean="0">
                <a:solidFill>
                  <a:schemeClr val="bg1"/>
                </a:solidFill>
                <a:latin typeface="Bahnschrift SemiLight SemiConde" pitchFamily="34" charset="0"/>
              </a:rPr>
              <a:t>M.L ARYA  COLLEGE,KASBA</a:t>
            </a:r>
          </a:p>
          <a:p>
            <a:r>
              <a:rPr lang="en-IN" dirty="0" smtClean="0">
                <a:solidFill>
                  <a:schemeClr val="bg1"/>
                </a:solidFill>
                <a:latin typeface="Bahnschrift SemiLight SemiConde" pitchFamily="34" charset="0"/>
              </a:rPr>
              <a:t>B.COM 1_UNIT </a:t>
            </a:r>
            <a:r>
              <a:rPr lang="en-IN" dirty="0" smtClean="0">
                <a:solidFill>
                  <a:schemeClr val="bg1"/>
                </a:solidFill>
                <a:latin typeface="Bahnschrift SemiLight SemiConde" pitchFamily="34" charset="0"/>
              </a:rPr>
              <a:t>8_DATE-30/07/2020</a:t>
            </a:r>
            <a:endParaRPr lang="en-IN" dirty="0" smtClean="0">
              <a:solidFill>
                <a:schemeClr val="bg1"/>
              </a:solidFill>
            </a:endParaRPr>
          </a:p>
          <a:p>
            <a:endParaRPr lang="en-IN"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285884"/>
          </a:xfrm>
        </p:spPr>
        <p:txBody>
          <a:bodyPr>
            <a:noAutofit/>
          </a:bodyPr>
          <a:lstStyle/>
          <a:p>
            <a:r>
              <a:rPr lang="en-IN" sz="2800" dirty="0">
                <a:solidFill>
                  <a:schemeClr val="accent5">
                    <a:lumMod val="40000"/>
                    <a:lumOff val="60000"/>
                  </a:schemeClr>
                </a:solidFill>
                <a:latin typeface="Arial Black" pitchFamily="34" charset="0"/>
              </a:rPr>
              <a:t>Advantages of business combinations to combining firms</a:t>
            </a:r>
            <a:r>
              <a:rPr lang="en-IN" sz="2800" dirty="0">
                <a:latin typeface="Arial Black" pitchFamily="34" charset="0"/>
              </a:rPr>
              <a:t/>
            </a:r>
            <a:br>
              <a:rPr lang="en-IN" sz="2800" dirty="0">
                <a:latin typeface="Arial Black" pitchFamily="34" charset="0"/>
              </a:rPr>
            </a:br>
            <a:endParaRPr lang="en-IN" sz="2800" dirty="0">
              <a:latin typeface="Arial Black" pitchFamily="34" charset="0"/>
            </a:endParaRPr>
          </a:p>
        </p:txBody>
      </p:sp>
      <p:sp>
        <p:nvSpPr>
          <p:cNvPr id="3" name="Content Placeholder 2"/>
          <p:cNvSpPr>
            <a:spLocks noGrp="1"/>
          </p:cNvSpPr>
          <p:nvPr>
            <p:ph idx="1"/>
          </p:nvPr>
        </p:nvSpPr>
        <p:spPr/>
        <p:txBody>
          <a:bodyPr>
            <a:normAutofit fontScale="77500" lnSpcReduction="20000"/>
          </a:bodyPr>
          <a:lstStyle/>
          <a:p>
            <a:pPr algn="just"/>
            <a:r>
              <a:rPr lang="en-IN" dirty="0">
                <a:solidFill>
                  <a:schemeClr val="bg1"/>
                </a:solidFill>
                <a:latin typeface="Baskerville Old Face" pitchFamily="18" charset="0"/>
              </a:rPr>
              <a:t>1. </a:t>
            </a:r>
            <a:r>
              <a:rPr lang="en-IN" u="sng" dirty="0">
                <a:solidFill>
                  <a:schemeClr val="bg1"/>
                </a:solidFill>
                <a:latin typeface="Baskerville Old Face" pitchFamily="18" charset="0"/>
              </a:rPr>
              <a:t>Business </a:t>
            </a:r>
            <a:r>
              <a:rPr lang="en-IN" u="sng" dirty="0" smtClean="0">
                <a:solidFill>
                  <a:schemeClr val="bg1"/>
                </a:solidFill>
                <a:latin typeface="Baskerville Old Face" pitchFamily="18" charset="0"/>
              </a:rPr>
              <a:t>combinations </a:t>
            </a:r>
            <a:r>
              <a:rPr lang="en-IN" b="1" dirty="0" smtClean="0">
                <a:solidFill>
                  <a:schemeClr val="bg1"/>
                </a:solidFill>
                <a:latin typeface="Baskerville Old Face" pitchFamily="18" charset="0"/>
              </a:rPr>
              <a:t>eliminates </a:t>
            </a:r>
            <a:r>
              <a:rPr lang="en-IN" b="1" dirty="0">
                <a:solidFill>
                  <a:schemeClr val="bg1"/>
                </a:solidFill>
                <a:latin typeface="Baskerville Old Face" pitchFamily="18" charset="0"/>
              </a:rPr>
              <a:t>wasteful competition</a:t>
            </a:r>
            <a:r>
              <a:rPr lang="en-IN" dirty="0">
                <a:solidFill>
                  <a:schemeClr val="bg1"/>
                </a:solidFill>
                <a:latin typeface="Baskerville Old Face" pitchFamily="18" charset="0"/>
              </a:rPr>
              <a:t>. Costs incurred for advertisement and sales promotion by different small firms can be saved if they combine together</a:t>
            </a:r>
            <a:r>
              <a:rPr lang="en-IN" dirty="0" smtClean="0">
                <a:solidFill>
                  <a:schemeClr val="bg1"/>
                </a:solidFill>
                <a:latin typeface="Baskerville Old Face" pitchFamily="18" charset="0"/>
              </a:rPr>
              <a:t>.</a:t>
            </a:r>
          </a:p>
          <a:p>
            <a:pPr algn="just"/>
            <a:endParaRPr lang="en-IN" dirty="0" smtClean="0">
              <a:solidFill>
                <a:schemeClr val="bg1"/>
              </a:solidFill>
              <a:latin typeface="Baskerville Old Face" pitchFamily="18" charset="0"/>
            </a:endParaRPr>
          </a:p>
          <a:p>
            <a:pPr algn="just" fontAlgn="base"/>
            <a:r>
              <a:rPr lang="en-IN" dirty="0">
                <a:solidFill>
                  <a:schemeClr val="bg1"/>
                </a:solidFill>
                <a:latin typeface="Baskerville Old Face" pitchFamily="18" charset="0"/>
              </a:rPr>
              <a:t>2. When firms combine together, they can </a:t>
            </a:r>
            <a:r>
              <a:rPr lang="en-IN" b="1" dirty="0">
                <a:solidFill>
                  <a:schemeClr val="bg1"/>
                </a:solidFill>
                <a:latin typeface="Baskerville Old Face" pitchFamily="18" charset="0"/>
              </a:rPr>
              <a:t>achieve economies of scale</a:t>
            </a:r>
            <a:r>
              <a:rPr lang="en-IN" dirty="0">
                <a:solidFill>
                  <a:schemeClr val="bg1"/>
                </a:solidFill>
                <a:latin typeface="Baskerville Old Face" pitchFamily="18" charset="0"/>
              </a:rPr>
              <a:t>. They derive advantages through bulk purchase of raw materials, and economies in production, marketing, finance etc. Their costs, therefore is low. Products can be sold at cheaper prices which increases their sales</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3. If firms combine together, they </a:t>
            </a:r>
            <a:r>
              <a:rPr lang="en-IN" b="1" dirty="0">
                <a:solidFill>
                  <a:schemeClr val="bg1"/>
                </a:solidFill>
                <a:latin typeface="Baskerville Old Face" pitchFamily="18" charset="0"/>
              </a:rPr>
              <a:t>can explore new markets</a:t>
            </a:r>
            <a:r>
              <a:rPr lang="en-IN" dirty="0">
                <a:solidFill>
                  <a:schemeClr val="bg1"/>
                </a:solidFill>
                <a:latin typeface="Baskerville Old Face" pitchFamily="18" charset="0"/>
              </a:rPr>
              <a:t>, tap new consumer segments, engage in research and develop new products. This results in increased sales and profits.</a:t>
            </a:r>
          </a:p>
          <a:p>
            <a:pPr algn="just"/>
            <a:endParaRPr lang="en-IN" dirty="0">
              <a:solidFill>
                <a:schemeClr val="bg1"/>
              </a:solidFill>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rmAutofit fontScale="92500" lnSpcReduction="20000"/>
          </a:bodyPr>
          <a:lstStyle/>
          <a:p>
            <a:pPr algn="just" fontAlgn="base"/>
            <a:r>
              <a:rPr lang="en-IN" dirty="0">
                <a:solidFill>
                  <a:schemeClr val="bg1"/>
                </a:solidFill>
                <a:latin typeface="Baskerville Old Face" pitchFamily="18" charset="0"/>
              </a:rPr>
              <a:t>4. Firms which combine together </a:t>
            </a:r>
            <a:r>
              <a:rPr lang="en-IN" b="1" dirty="0">
                <a:solidFill>
                  <a:schemeClr val="bg1"/>
                </a:solidFill>
                <a:latin typeface="Baskerville Old Face" pitchFamily="18" charset="0"/>
              </a:rPr>
              <a:t>create a large entity</a:t>
            </a:r>
            <a:r>
              <a:rPr lang="en-IN" dirty="0">
                <a:solidFill>
                  <a:schemeClr val="bg1"/>
                </a:solidFill>
                <a:latin typeface="Baskerville Old Face" pitchFamily="18" charset="0"/>
              </a:rPr>
              <a:t>. Such a large entity would have substantial resources. The resources can be used to acquire the latest technology, employ experienced and qualified talent and adopt the best practices in the business</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5. Patents possessed by one of the firms can be used by all the combined firms and </a:t>
            </a:r>
            <a:r>
              <a:rPr lang="en-IN" b="1" dirty="0">
                <a:solidFill>
                  <a:schemeClr val="bg1"/>
                </a:solidFill>
                <a:latin typeface="Baskerville Old Face" pitchFamily="18" charset="0"/>
              </a:rPr>
              <a:t>products can be produced on a larger scale</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6. A combined firm </a:t>
            </a:r>
            <a:r>
              <a:rPr lang="en-IN" b="1" dirty="0">
                <a:solidFill>
                  <a:schemeClr val="bg1"/>
                </a:solidFill>
                <a:latin typeface="Baskerville Old Face" pitchFamily="18" charset="0"/>
              </a:rPr>
              <a:t>can control the market</a:t>
            </a:r>
            <a:r>
              <a:rPr lang="en-IN" dirty="0">
                <a:solidFill>
                  <a:schemeClr val="bg1"/>
                </a:solidFill>
                <a:latin typeface="Baskerville Old Face" pitchFamily="18" charset="0"/>
              </a:rPr>
              <a:t> in terms of pricing, level of supplies and sometimes may even enjoy monopoly power.</a:t>
            </a:r>
          </a:p>
          <a:p>
            <a:pPr algn="just"/>
            <a:endParaRPr lang="en-IN" dirty="0">
              <a:solidFill>
                <a:schemeClr val="bg1"/>
              </a:solidFill>
              <a:latin typeface="Baskerville Old Fac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57916"/>
          </a:xfrm>
        </p:spPr>
        <p:txBody>
          <a:bodyPr>
            <a:normAutofit fontScale="92500" lnSpcReduction="20000"/>
          </a:bodyPr>
          <a:lstStyle/>
          <a:p>
            <a:pPr algn="just"/>
            <a:r>
              <a:rPr lang="en-IN" dirty="0">
                <a:solidFill>
                  <a:schemeClr val="bg1"/>
                </a:solidFill>
                <a:latin typeface="Baskerville Old Face" pitchFamily="18" charset="0"/>
              </a:rPr>
              <a:t>7. Small firms would find it difficult to survive recession and depression. If small firms combine together, the combined firm because of its huge resources and scale of operations would be </a:t>
            </a:r>
            <a:r>
              <a:rPr lang="en-IN" b="1" dirty="0">
                <a:solidFill>
                  <a:schemeClr val="bg1"/>
                </a:solidFill>
                <a:latin typeface="Baskerville Old Face" pitchFamily="18" charset="0"/>
              </a:rPr>
              <a:t>able to survive even in difficult times</a:t>
            </a:r>
            <a:r>
              <a:rPr lang="en-IN" dirty="0" smtClean="0">
                <a:solidFill>
                  <a:schemeClr val="bg1"/>
                </a:solidFill>
                <a:latin typeface="Baskerville Old Face" pitchFamily="18" charset="0"/>
              </a:rPr>
              <a:t>.</a:t>
            </a:r>
          </a:p>
          <a:p>
            <a:pPr algn="just"/>
            <a:endParaRPr lang="en-IN" dirty="0" smtClean="0">
              <a:solidFill>
                <a:schemeClr val="bg1"/>
              </a:solidFill>
              <a:latin typeface="Baskerville Old Face" pitchFamily="18" charset="0"/>
            </a:endParaRPr>
          </a:p>
          <a:p>
            <a:pPr algn="just" fontAlgn="base"/>
            <a:r>
              <a:rPr lang="en-IN" dirty="0">
                <a:solidFill>
                  <a:schemeClr val="bg1"/>
                </a:solidFill>
                <a:latin typeface="Baskerville Old Face" pitchFamily="18" charset="0"/>
              </a:rPr>
              <a:t>8. Firms combining together can </a:t>
            </a:r>
            <a:r>
              <a:rPr lang="en-IN" b="1" dirty="0">
                <a:solidFill>
                  <a:schemeClr val="bg1"/>
                </a:solidFill>
                <a:latin typeface="Baskerville Old Face" pitchFamily="18" charset="0"/>
              </a:rPr>
              <a:t>pool their knowledge and experience</a:t>
            </a:r>
            <a:r>
              <a:rPr lang="en-IN" dirty="0">
                <a:solidFill>
                  <a:schemeClr val="bg1"/>
                </a:solidFill>
                <a:latin typeface="Baskerville Old Face" pitchFamily="18" charset="0"/>
              </a:rPr>
              <a:t>. All the firms in the combination can benefit from a vast pool of such shared knowledge</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9. The value of the combined firm’s securities would be higher. It would </a:t>
            </a:r>
            <a:r>
              <a:rPr lang="en-IN" b="1" dirty="0">
                <a:solidFill>
                  <a:schemeClr val="bg1"/>
                </a:solidFill>
                <a:latin typeface="Baskerville Old Face" pitchFamily="18" charset="0"/>
              </a:rPr>
              <a:t>help the firm to raise capital much easily</a:t>
            </a:r>
            <a:r>
              <a:rPr lang="en-IN" dirty="0">
                <a:solidFill>
                  <a:schemeClr val="bg1"/>
                </a:solidFill>
                <a:latin typeface="Baskerville Old Face" pitchFamily="18" charset="0"/>
              </a:rPr>
              <a:t>.</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92500" lnSpcReduction="10000"/>
          </a:bodyPr>
          <a:lstStyle/>
          <a:p>
            <a:pPr algn="just" fontAlgn="base"/>
            <a:r>
              <a:rPr lang="en-IN" dirty="0">
                <a:solidFill>
                  <a:schemeClr val="bg1"/>
                </a:solidFill>
                <a:latin typeface="Baskerville Old Face" pitchFamily="18" charset="0"/>
              </a:rPr>
              <a:t>10. Firms can plan their production according to market requirements. The </a:t>
            </a:r>
            <a:r>
              <a:rPr lang="en-IN" b="1" dirty="0">
                <a:solidFill>
                  <a:schemeClr val="bg1"/>
                </a:solidFill>
                <a:latin typeface="Baskerville Old Face" pitchFamily="18" charset="0"/>
              </a:rPr>
              <a:t>risk of overproduction can be reduced</a:t>
            </a:r>
            <a:r>
              <a:rPr lang="en-IN" dirty="0">
                <a:solidFill>
                  <a:schemeClr val="bg1"/>
                </a:solidFill>
                <a:latin typeface="Baskerville Old Face" pitchFamily="18" charset="0"/>
              </a:rPr>
              <a:t> to a great extent</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11. Common </a:t>
            </a:r>
            <a:r>
              <a:rPr lang="en-IN" b="1" dirty="0">
                <a:solidFill>
                  <a:schemeClr val="bg1"/>
                </a:solidFill>
                <a:latin typeface="Baskerville Old Face" pitchFamily="18" charset="0"/>
              </a:rPr>
              <a:t>problems faced by firms can be tackled easily</a:t>
            </a:r>
            <a:r>
              <a:rPr lang="en-IN" dirty="0">
                <a:solidFill>
                  <a:schemeClr val="bg1"/>
                </a:solidFill>
                <a:latin typeface="Baskerville Old Face" pitchFamily="18" charset="0"/>
              </a:rPr>
              <a:t> if they come together. They can represent their demands to the government in a unified manner</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11. Exporters generally prefer suppliers who can supply bulk quantities. Combined firms have large production capacity. Therefore they </a:t>
            </a:r>
            <a:r>
              <a:rPr lang="en-IN" b="1" dirty="0">
                <a:solidFill>
                  <a:schemeClr val="bg1"/>
                </a:solidFill>
                <a:latin typeface="Baskerville Old Face" pitchFamily="18" charset="0"/>
              </a:rPr>
              <a:t>can meet the demand for exporters</a:t>
            </a:r>
            <a:r>
              <a:rPr lang="en-IN" dirty="0">
                <a:solidFill>
                  <a:schemeClr val="bg1"/>
                </a:solidFill>
                <a:latin typeface="Baskerville Old Face" pitchFamily="18" charset="0"/>
              </a:rPr>
              <a:t> and increase their sales.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7166"/>
            <a:ext cx="8229600" cy="1143000"/>
          </a:xfrm>
        </p:spPr>
        <p:txBody>
          <a:bodyPr>
            <a:normAutofit fontScale="90000"/>
          </a:bodyPr>
          <a:lstStyle/>
          <a:p>
            <a:r>
              <a:rPr lang="en-IN" sz="3600" dirty="0">
                <a:solidFill>
                  <a:schemeClr val="accent1">
                    <a:lumMod val="40000"/>
                    <a:lumOff val="60000"/>
                  </a:schemeClr>
                </a:solidFill>
                <a:latin typeface="Arial Black" pitchFamily="34" charset="0"/>
              </a:rPr>
              <a:t>Advantages of business combinations to consumers</a:t>
            </a:r>
            <a:r>
              <a:rPr lang="en-IN" dirty="0">
                <a:solidFill>
                  <a:schemeClr val="accent1">
                    <a:lumMod val="40000"/>
                    <a:lumOff val="60000"/>
                  </a:schemeClr>
                </a:solidFill>
              </a:rPr>
              <a:t/>
            </a:r>
            <a:br>
              <a:rPr lang="en-IN" dirty="0">
                <a:solidFill>
                  <a:schemeClr val="accent1">
                    <a:lumMod val="40000"/>
                    <a:lumOff val="60000"/>
                  </a:schemeClr>
                </a:solidFill>
              </a:rPr>
            </a:br>
            <a:endParaRPr lang="en-IN" dirty="0">
              <a:solidFill>
                <a:schemeClr val="accent1">
                  <a:lumMod val="40000"/>
                  <a:lumOff val="60000"/>
                </a:schemeClr>
              </a:solidFill>
            </a:endParaRPr>
          </a:p>
        </p:txBody>
      </p:sp>
      <p:sp>
        <p:nvSpPr>
          <p:cNvPr id="3" name="Content Placeholder 2"/>
          <p:cNvSpPr>
            <a:spLocks noGrp="1"/>
          </p:cNvSpPr>
          <p:nvPr>
            <p:ph idx="1"/>
          </p:nvPr>
        </p:nvSpPr>
        <p:spPr/>
        <p:txBody>
          <a:bodyPr>
            <a:normAutofit fontScale="92500" lnSpcReduction="10000"/>
          </a:bodyPr>
          <a:lstStyle/>
          <a:p>
            <a:pPr algn="just" fontAlgn="base"/>
            <a:r>
              <a:rPr lang="en-IN" dirty="0">
                <a:solidFill>
                  <a:schemeClr val="bg1"/>
                </a:solidFill>
                <a:latin typeface="Baskerville Old Face" pitchFamily="18" charset="0"/>
              </a:rPr>
              <a:t>1. The combined firms have large financial resources. Utilizing these resources they would be able to produce </a:t>
            </a:r>
            <a:r>
              <a:rPr lang="en-IN" b="1" dirty="0">
                <a:solidFill>
                  <a:schemeClr val="bg1"/>
                </a:solidFill>
                <a:latin typeface="Baskerville Old Face" pitchFamily="18" charset="0"/>
              </a:rPr>
              <a:t>better quality of products and services</a:t>
            </a:r>
            <a:r>
              <a:rPr lang="en-IN" dirty="0">
                <a:solidFill>
                  <a:schemeClr val="bg1"/>
                </a:solidFill>
                <a:latin typeface="Baskerville Old Face" pitchFamily="18" charset="0"/>
              </a:rPr>
              <a:t> which benefit the consumers</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2. A combined firm would be able to invest resources in research to develop new and innovative products. Consumers would be able to upgrade themselves to better products which </a:t>
            </a:r>
            <a:r>
              <a:rPr lang="en-IN" b="1" dirty="0">
                <a:solidFill>
                  <a:schemeClr val="bg1"/>
                </a:solidFill>
                <a:latin typeface="Baskerville Old Face" pitchFamily="18" charset="0"/>
              </a:rPr>
              <a:t>satisfy their needs in a better way</a:t>
            </a:r>
            <a:r>
              <a:rPr lang="en-IN" dirty="0">
                <a:solidFill>
                  <a:schemeClr val="bg1"/>
                </a:solidFill>
                <a:latin typeface="Baskerville Old Face" pitchFamily="18" charset="0"/>
              </a:rPr>
              <a:t>.</a:t>
            </a:r>
          </a:p>
          <a:p>
            <a:pPr algn="just"/>
            <a:endParaRPr lang="en-IN" dirty="0">
              <a:latin typeface="Baskerville Old Fac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86478"/>
          </a:xfrm>
        </p:spPr>
        <p:txBody>
          <a:bodyPr>
            <a:normAutofit/>
          </a:bodyPr>
          <a:lstStyle/>
          <a:p>
            <a:pPr algn="just" fontAlgn="base"/>
            <a:r>
              <a:rPr lang="en-IN" dirty="0">
                <a:solidFill>
                  <a:schemeClr val="bg1"/>
                </a:solidFill>
                <a:latin typeface="Baskerville Old Face" pitchFamily="18" charset="0"/>
              </a:rPr>
              <a:t>3. Combinations result in large sized firms. Large scale firms enjoy economies of scale. Due to the benefits derived from economies of scale, they would be able to sell the products at </a:t>
            </a:r>
            <a:r>
              <a:rPr lang="en-IN" b="1" dirty="0">
                <a:solidFill>
                  <a:schemeClr val="bg1"/>
                </a:solidFill>
                <a:latin typeface="Baskerville Old Face" pitchFamily="18" charset="0"/>
              </a:rPr>
              <a:t>cheaper prices</a:t>
            </a:r>
            <a:r>
              <a:rPr lang="en-IN" dirty="0">
                <a:solidFill>
                  <a:schemeClr val="bg1"/>
                </a:solidFill>
                <a:latin typeface="Baskerville Old Face" pitchFamily="18" charset="0"/>
              </a:rPr>
              <a:t> benefiting the consumers</a:t>
            </a:r>
            <a:r>
              <a:rPr lang="en-IN" dirty="0" smtClean="0">
                <a:solidFill>
                  <a:schemeClr val="bg1"/>
                </a:solidFill>
                <a:latin typeface="Baskerville Old Face" pitchFamily="18" charset="0"/>
              </a:rPr>
              <a:t>.</a:t>
            </a:r>
          </a:p>
          <a:p>
            <a:pPr algn="just" fontAlgn="base"/>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4. A combined firm would be able to provide better quality of customer service, open more branches and produce </a:t>
            </a:r>
            <a:r>
              <a:rPr lang="en-IN" b="1" dirty="0">
                <a:solidFill>
                  <a:schemeClr val="bg1"/>
                </a:solidFill>
                <a:latin typeface="Baskerville Old Face" pitchFamily="18" charset="0"/>
              </a:rPr>
              <a:t>different products to meet customer requirements</a:t>
            </a:r>
            <a:r>
              <a:rPr lang="en-IN" dirty="0">
                <a:solidFill>
                  <a:schemeClr val="bg1"/>
                </a:solidFill>
                <a:latin typeface="Baskerville Old Face" pitchFamily="18" charset="0"/>
              </a:rPr>
              <a:t>.</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message-concept-written-post-it-on-laptop-keyboard-MDH60P.jpg"/>
          <p:cNvPicPr>
            <a:picLocks noGrp="1" noChangeAspect="1"/>
          </p:cNvPicPr>
          <p:nvPr>
            <p:ph idx="1"/>
          </p:nvPr>
        </p:nvPicPr>
        <p:blipFill>
          <a:blip r:embed="rId2"/>
          <a:srcRect b="9084"/>
          <a:stretch>
            <a:fillRect/>
          </a:stretch>
        </p:blipFill>
        <p:spPr>
          <a:xfrm>
            <a:off x="428597" y="785794"/>
            <a:ext cx="8143932" cy="5429288"/>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141</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ADVANTAGES OF BUSINESS COMBINATION </vt:lpstr>
      <vt:lpstr>Advantages of business combinations to combining firms </vt:lpstr>
      <vt:lpstr>Slide 3</vt:lpstr>
      <vt:lpstr>Slide 4</vt:lpstr>
      <vt:lpstr>Slide 5</vt:lpstr>
      <vt:lpstr>Advantages of business combinations to consumers </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ADVANTAGES OF BUSINESS COMBINATION </dc:title>
  <dc:creator>jahanvi</dc:creator>
  <cp:lastModifiedBy>jahanvi</cp:lastModifiedBy>
  <cp:revision>6</cp:revision>
  <dcterms:created xsi:type="dcterms:W3CDTF">2020-07-24T04:58:16Z</dcterms:created>
  <dcterms:modified xsi:type="dcterms:W3CDTF">2020-07-26T12:25:43Z</dcterms:modified>
</cp:coreProperties>
</file>