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6"/>
  </p:notesMasterIdLst>
  <p:sldIdLst>
    <p:sldId id="256" r:id="rId2"/>
    <p:sldId id="257" r:id="rId3"/>
    <p:sldId id="258" r:id="rId4"/>
    <p:sldId id="259" r:id="rId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21" d="100"/>
          <a:sy n="121" d="100"/>
        </p:scale>
        <p:origin x="-102" y="-6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97678484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d1ee9ad66054e2f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d1ee9ad66054e2f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d1ee9ad66054e2f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d1ee9ad66054e2f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d1ee9ad66054e2f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d1ee9ad66054e2f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171450"/>
            <a:ext cx="8695944" cy="452628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4015472"/>
            <a:ext cx="8723376" cy="998685"/>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200150"/>
            <a:ext cx="7772400" cy="1335081"/>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667001"/>
            <a:ext cx="6400800" cy="11049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30E2307-1E40-4E12-8716-25BFDA8E7013}" type="datetime1">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CFCF5A-EA79-452C-A52C-1A2668C2E7DF}" type="datetime1">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171450"/>
            <a:ext cx="8695944" cy="10698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E5C4C28-BD4B-4892-9A2D-6E19BD753A9A}" type="datetime1">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grpSp>
        <p:nvGrpSpPr>
          <p:cNvPr id="15" name="Group 14"/>
          <p:cNvGrpSpPr>
            <a:grpSpLocks noChangeAspect="1"/>
          </p:cNvGrpSpPr>
          <p:nvPr/>
        </p:nvGrpSpPr>
        <p:grpSpPr bwMode="hidden">
          <a:xfrm>
            <a:off x="211665" y="535643"/>
            <a:ext cx="8723376" cy="998685"/>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085850"/>
            <a:ext cx="2057400" cy="3365500"/>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085850"/>
            <a:ext cx="6019800" cy="3365501"/>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D9D02-426E-46C9-9EE9-0DE1EF8B2838}" type="datetime1">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171450"/>
            <a:ext cx="8695944" cy="3552444"/>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9" y="3152694"/>
            <a:ext cx="2876429" cy="53552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3056467"/>
            <a:ext cx="5544515" cy="637604"/>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3065672"/>
            <a:ext cx="5467980" cy="580704"/>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3055631"/>
            <a:ext cx="3308000" cy="488662"/>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3043916"/>
            <a:ext cx="8723376" cy="997406"/>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1847670"/>
            <a:ext cx="7772400" cy="1143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078086"/>
            <a:ext cx="6417734" cy="70485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8AEBBE-F8B2-42CF-9895-E86A608384EB}" type="datetime1">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1FAA6B6-10E5-4810-BC9F-DA72D8452E73}" type="datetime1">
              <a:rPr lang="en-US" smtClean="0"/>
              <a:pPr/>
              <a:t>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9" name="Content Placeholder 8"/>
          <p:cNvSpPr>
            <a:spLocks noGrp="1"/>
          </p:cNvSpPr>
          <p:nvPr>
            <p:ph sz="quarter" idx="13"/>
          </p:nvPr>
        </p:nvSpPr>
        <p:spPr>
          <a:xfrm>
            <a:off x="676655" y="2009394"/>
            <a:ext cx="3822192" cy="25854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009394"/>
            <a:ext cx="3822192" cy="25854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008585"/>
            <a:ext cx="3822192" cy="47982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3" y="2571751"/>
            <a:ext cx="3820055" cy="2022872"/>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008585"/>
            <a:ext cx="3822192" cy="47982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571751"/>
            <a:ext cx="3822192" cy="2022872"/>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18D072-EF12-4AA2-BD71-ABC68B06D0E2}" type="datetime1">
              <a:rPr lang="en-US" smtClean="0"/>
              <a:pPr/>
              <a:t>7/17/2020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CDBF60-6CC3-4B74-A60D-3486985E4346}" type="datetime1">
              <a:rPr lang="en-US" smtClean="0"/>
              <a:pPr/>
              <a:t>7/17/2020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171450"/>
            <a:ext cx="8695944" cy="10698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535643"/>
            <a:ext cx="8723376" cy="997406"/>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2714818-984F-4759-BF72-A33BDC1963BD}" type="datetime1">
              <a:rPr lang="en-US" smtClean="0"/>
              <a:pPr/>
              <a:t>7/17/2020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171450"/>
            <a:ext cx="8695944" cy="10698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EA7E191-5F94-4FC1-B823-BD7CABF7FA06}" type="datetime1">
              <a:rPr lang="en-US" smtClean="0"/>
              <a:pPr/>
              <a:t>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4" name="Text Placeholder 3"/>
          <p:cNvSpPr>
            <a:spLocks noGrp="1"/>
          </p:cNvSpPr>
          <p:nvPr>
            <p:ph type="body" sz="half" idx="2"/>
          </p:nvPr>
        </p:nvSpPr>
        <p:spPr>
          <a:xfrm>
            <a:off x="914400" y="2686050"/>
            <a:ext cx="3352800" cy="142875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535643"/>
            <a:ext cx="8723376" cy="998685"/>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1714500"/>
            <a:ext cx="3352800" cy="939546"/>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371600"/>
            <a:ext cx="3904076" cy="28575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171450"/>
            <a:ext cx="8695944" cy="452628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4015472"/>
            <a:ext cx="8723376" cy="998685"/>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6" y="254000"/>
            <a:ext cx="3812645" cy="1822451"/>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4" y="2089150"/>
            <a:ext cx="3818467" cy="18161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856D55-EFBE-4F9B-8A5F-09D42CA22A9B}" type="datetime1">
              <a:rPr lang="en-US" smtClean="0"/>
              <a:pPr/>
              <a:t>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3" name="Picture Placeholder 2"/>
          <p:cNvSpPr>
            <a:spLocks noGrp="1"/>
          </p:cNvSpPr>
          <p:nvPr>
            <p:ph type="pic" idx="1"/>
          </p:nvPr>
        </p:nvSpPr>
        <p:spPr>
          <a:xfrm>
            <a:off x="838200" y="1028700"/>
            <a:ext cx="3566160" cy="219456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171450"/>
            <a:ext cx="8695944" cy="185166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259572"/>
            <a:ext cx="8723376" cy="997406"/>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253746"/>
            <a:ext cx="8229600" cy="93954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4687623"/>
            <a:ext cx="3786690" cy="273844"/>
          </a:xfrm>
          <a:prstGeom prst="rect">
            <a:avLst/>
          </a:prstGeom>
        </p:spPr>
        <p:txBody>
          <a:bodyPr vert="horz" lIns="91440" tIns="45720" rIns="91440" bIns="45720" rtlCol="0" anchor="ctr"/>
          <a:lstStyle>
            <a:lvl1pPr algn="r">
              <a:defRPr sz="1000">
                <a:solidFill>
                  <a:schemeClr val="tx2"/>
                </a:solidFill>
              </a:defRPr>
            </a:lvl1pPr>
          </a:lstStyle>
          <a:p>
            <a:fld id="{9D1D110F-3F4E-48D9-B8AA-5D0E825AFDBA}" type="datetime1">
              <a:rPr lang="en-US" smtClean="0"/>
              <a:pPr/>
              <a:t>7/17/2020</a:t>
            </a:fld>
            <a:endParaRPr lang="en-US"/>
          </a:p>
        </p:txBody>
      </p:sp>
      <p:sp>
        <p:nvSpPr>
          <p:cNvPr id="5" name="Footer Placeholder 4"/>
          <p:cNvSpPr>
            <a:spLocks noGrp="1"/>
          </p:cNvSpPr>
          <p:nvPr>
            <p:ph type="ftr" sz="quarter" idx="3"/>
          </p:nvPr>
        </p:nvSpPr>
        <p:spPr>
          <a:xfrm>
            <a:off x="193639" y="4687623"/>
            <a:ext cx="3786691" cy="273844"/>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4687623"/>
            <a:ext cx="1161826" cy="273844"/>
          </a:xfrm>
          <a:prstGeom prst="rect">
            <a:avLst/>
          </a:prstGeom>
        </p:spPr>
        <p:txBody>
          <a:bodyPr vert="horz" lIns="91440" tIns="45720" rIns="91440" bIns="45720" rtlCol="0" anchor="ctr"/>
          <a:lstStyle>
            <a:lvl1pPr algn="ctr">
              <a:defRPr sz="1000">
                <a:solidFill>
                  <a:schemeClr val="tx2"/>
                </a:solidFill>
              </a:defRPr>
            </a:lvl1pPr>
          </a:lstStyle>
          <a:p>
            <a:pPr marL="0" lvl="0" indent="0" algn="r" rtl="0">
              <a:spcBef>
                <a:spcPts val="0"/>
              </a:spcBef>
              <a:spcAft>
                <a:spcPts val="0"/>
              </a:spcAft>
              <a:buNone/>
            </a:pPr>
            <a:fld id="{00000000-1234-1234-1234-123412341234}" type="slidenum">
              <a:rPr lang="en" smtClean="0"/>
              <a:t>‹#›</a:t>
            </a:fld>
            <a:endParaRPr lang="en"/>
          </a:p>
        </p:txBody>
      </p:sp>
      <p:sp>
        <p:nvSpPr>
          <p:cNvPr id="3" name="Text Placeholder 2"/>
          <p:cNvSpPr>
            <a:spLocks noGrp="1"/>
          </p:cNvSpPr>
          <p:nvPr>
            <p:ph type="body" idx="1"/>
          </p:nvPr>
        </p:nvSpPr>
        <p:spPr>
          <a:xfrm>
            <a:off x="872068" y="2006600"/>
            <a:ext cx="7408333" cy="25880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311700" y="1440988"/>
            <a:ext cx="8520600" cy="3450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en" sz="5200">
                <a:solidFill>
                  <a:srgbClr val="000000"/>
                </a:solidFill>
              </a:rPr>
              <a:t>PURNEA UNIVERSITY ,PURNIA </a:t>
            </a:r>
            <a:endParaRPr sz="5200">
              <a:solidFill>
                <a:srgbClr val="000000"/>
              </a:solidFill>
            </a:endParaRPr>
          </a:p>
        </p:txBody>
      </p:sp>
      <p:sp>
        <p:nvSpPr>
          <p:cNvPr id="55" name="Google Shape;55;p13"/>
          <p:cNvSpPr txBox="1"/>
          <p:nvPr/>
        </p:nvSpPr>
        <p:spPr>
          <a:xfrm>
            <a:off x="623400" y="1993648"/>
            <a:ext cx="8520600" cy="2129100"/>
          </a:xfrm>
          <a:prstGeom prst="rect">
            <a:avLst/>
          </a:prstGeom>
          <a:noFill/>
          <a:ln>
            <a:noFill/>
          </a:ln>
        </p:spPr>
        <p:txBody>
          <a:bodyPr spcFirstLastPara="1" wrap="square" lIns="91425" tIns="91425" rIns="91425" bIns="91425" anchor="t" anchorCtr="0">
            <a:noAutofit/>
          </a:bodyPr>
          <a:lstStyle/>
          <a:p>
            <a:pPr algn="ctr"/>
            <a:r>
              <a:rPr lang="en-IN" sz="2800" dirty="0">
                <a:solidFill>
                  <a:srgbClr val="595959"/>
                </a:solidFill>
              </a:rPr>
              <a:t>M.L.ARYA COLLEGE,KASBA</a:t>
            </a:r>
          </a:p>
          <a:p>
            <a:pPr marL="0" lvl="0" indent="0" algn="ctr" rtl="0">
              <a:spcBef>
                <a:spcPts val="0"/>
              </a:spcBef>
              <a:spcAft>
                <a:spcPts val="0"/>
              </a:spcAft>
              <a:buNone/>
            </a:pPr>
            <a:r>
              <a:rPr lang="en" sz="2800" dirty="0" smtClean="0">
                <a:solidFill>
                  <a:srgbClr val="595959"/>
                </a:solidFill>
              </a:rPr>
              <a:t>TOPIC-NEO </a:t>
            </a:r>
            <a:r>
              <a:rPr lang="en" sz="2800" dirty="0">
                <a:solidFill>
                  <a:srgbClr val="595959"/>
                </a:solidFill>
              </a:rPr>
              <a:t>PLURASLISM</a:t>
            </a:r>
            <a:endParaRPr sz="2800" dirty="0">
              <a:solidFill>
                <a:srgbClr val="595959"/>
              </a:solidFill>
            </a:endParaRPr>
          </a:p>
          <a:p>
            <a:pPr lvl="0" algn="ctr"/>
            <a:r>
              <a:rPr lang="en-US" sz="2800" dirty="0">
                <a:solidFill>
                  <a:srgbClr val="595959"/>
                </a:solidFill>
              </a:rPr>
              <a:t>PRESENTED BY  DR.ANUNAY PRAKASH SINHA</a:t>
            </a:r>
          </a:p>
          <a:p>
            <a:pPr lvl="0" algn="ctr"/>
            <a:r>
              <a:rPr lang="en-US" sz="2800" dirty="0">
                <a:solidFill>
                  <a:srgbClr val="595959"/>
                </a:solidFill>
              </a:rPr>
              <a:t>GUEST FACULTY,DEPT. OF POLITICAL SCIENCE</a:t>
            </a:r>
          </a:p>
          <a:p>
            <a:pPr lvl="0" algn="ctr"/>
            <a:endParaRPr lang="en-US" sz="2800" dirty="0">
              <a:solidFill>
                <a:srgbClr val="59595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p:nvPr/>
        </p:nvSpPr>
        <p:spPr>
          <a:xfrm>
            <a:off x="612036" y="539900"/>
            <a:ext cx="75780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100"/>
              <a:t>While Pluralism as a political theory of the state and policy formation gained its most traction during the 1950s and 1960s in America, some scholars argued that the theory was too simplistic  Connolly (1969) The Challenge to Pluralist Theory – leading to the formulation of neo-pluralism.</a:t>
            </a:r>
            <a:endParaRPr sz="31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txBox="1"/>
          <p:nvPr/>
        </p:nvSpPr>
        <p:spPr>
          <a:xfrm>
            <a:off x="511889" y="802925"/>
            <a:ext cx="86322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100"/>
              <a:t>Views differed about the division of power in democratic society. Although neo-pluralism sees multiple pressure groups competing over political influence, the political agenda is biased towards corporate power. Neo-pluralism no longer sees the state as an umpire mediating and adjudicating between the demands of different interest groups.</a:t>
            </a:r>
            <a:endParaRPr sz="31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6"/>
          <p:cNvSpPr txBox="1"/>
          <p:nvPr/>
        </p:nvSpPr>
        <p:spPr>
          <a:xfrm>
            <a:off x="954636" y="389641"/>
            <a:ext cx="78717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000"/>
              <a:t>This diverse culture exists because of an uneven distribution of socioeconomic power. This creates possibilities for some groups – while limiting others – in their political options. In the international realm, order is distorted by powerful multinational interests and dominant states, while in classical pluralism emphasis is put on stability by a framework of pluralist rules and free market society.</a:t>
            </a:r>
            <a:endParaRPr sz="300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0</TotalTime>
  <Words>185</Words>
  <Application>Microsoft Office PowerPoint</Application>
  <PresentationFormat>On-screen Show (16:9)</PresentationFormat>
  <Paragraphs>8</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Waveform</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13287`</cp:lastModifiedBy>
  <cp:revision>2</cp:revision>
  <dcterms:modified xsi:type="dcterms:W3CDTF">2020-07-17T08:49:11Z</dcterms:modified>
</cp:coreProperties>
</file>