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1" d="100"/>
          <a:sy n="121" d="100"/>
        </p:scale>
        <p:origin x="-102"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6027490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4af6acbbd60330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4af6acbbd60330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44af6acbbd603306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44af6acbbd603306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44af6acbbd603306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44af6acbbd603306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44af6acbbd603306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44af6acbbd603306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44af6acbbd603306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44af6acbbd603306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44af6acbbd603306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44af6acbbd603306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44af6acbbd603306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44af6acbbd603306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4015472"/>
            <a:ext cx="8723376" cy="998685"/>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200150"/>
            <a:ext cx="7772400" cy="1335081"/>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667001"/>
            <a:ext cx="6400800" cy="11049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grpSp>
        <p:nvGrpSpPr>
          <p:cNvPr id="15" name="Group 14"/>
          <p:cNvGrpSpPr>
            <a:grpSpLocks noChangeAspect="1"/>
          </p:cNvGrpSpPr>
          <p:nvPr/>
        </p:nvGrpSpPr>
        <p:grpSpPr bwMode="hidden">
          <a:xfrm>
            <a:off x="211665" y="535643"/>
            <a:ext cx="8723376" cy="998685"/>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085850"/>
            <a:ext cx="2057400" cy="3365500"/>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085850"/>
            <a:ext cx="6019800" cy="3365501"/>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171450"/>
            <a:ext cx="8695944" cy="35524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3152694"/>
            <a:ext cx="2876429" cy="53552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3056467"/>
            <a:ext cx="5544515" cy="63760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3065672"/>
            <a:ext cx="5467980" cy="58070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3055631"/>
            <a:ext cx="3308000" cy="48866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3043916"/>
            <a:ext cx="8723376" cy="9974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1847670"/>
            <a:ext cx="7772400" cy="1143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078086"/>
            <a:ext cx="6417734" cy="70485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9" name="Content Placeholder 8"/>
          <p:cNvSpPr>
            <a:spLocks noGrp="1"/>
          </p:cNvSpPr>
          <p:nvPr>
            <p:ph sz="quarter" idx="13"/>
          </p:nvPr>
        </p:nvSpPr>
        <p:spPr>
          <a:xfrm>
            <a:off x="676655"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008585"/>
            <a:ext cx="3822192" cy="47982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3" y="2571751"/>
            <a:ext cx="3820055"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08585"/>
            <a:ext cx="3822192" cy="47982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71751"/>
            <a:ext cx="3822192"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535643"/>
            <a:ext cx="8723376" cy="9974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4" name="Text Placeholder 3"/>
          <p:cNvSpPr>
            <a:spLocks noGrp="1"/>
          </p:cNvSpPr>
          <p:nvPr>
            <p:ph type="body" sz="half" idx="2"/>
          </p:nvPr>
        </p:nvSpPr>
        <p:spPr>
          <a:xfrm>
            <a:off x="914400" y="2686050"/>
            <a:ext cx="3352800" cy="142875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535643"/>
            <a:ext cx="8723376" cy="998685"/>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1714500"/>
            <a:ext cx="3352800" cy="939546"/>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371600"/>
            <a:ext cx="3904076" cy="28575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4015472"/>
            <a:ext cx="8723376" cy="998685"/>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254000"/>
            <a:ext cx="3812645" cy="1822451"/>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4" y="2089150"/>
            <a:ext cx="3818467" cy="18161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3" name="Picture Placeholder 2"/>
          <p:cNvSpPr>
            <a:spLocks noGrp="1"/>
          </p:cNvSpPr>
          <p:nvPr>
            <p:ph type="pic" idx="1"/>
          </p:nvPr>
        </p:nvSpPr>
        <p:spPr>
          <a:xfrm>
            <a:off x="838200" y="1028700"/>
            <a:ext cx="3566160" cy="2194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171450"/>
            <a:ext cx="8695944" cy="18516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259572"/>
            <a:ext cx="8723376" cy="9974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53746"/>
            <a:ext cx="8229600" cy="93954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4687623"/>
            <a:ext cx="3786690" cy="273844"/>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7/17/2020</a:t>
            </a:fld>
            <a:endParaRPr lang="en-US"/>
          </a:p>
        </p:txBody>
      </p:sp>
      <p:sp>
        <p:nvSpPr>
          <p:cNvPr id="5" name="Footer Placeholder 4"/>
          <p:cNvSpPr>
            <a:spLocks noGrp="1"/>
          </p:cNvSpPr>
          <p:nvPr>
            <p:ph type="ftr" sz="quarter" idx="3"/>
          </p:nvPr>
        </p:nvSpPr>
        <p:spPr>
          <a:xfrm>
            <a:off x="193639" y="4687623"/>
            <a:ext cx="3786691" cy="273844"/>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4687623"/>
            <a:ext cx="1161826" cy="273844"/>
          </a:xfrm>
          <a:prstGeom prst="rect">
            <a:avLst/>
          </a:prstGeom>
        </p:spPr>
        <p:txBody>
          <a:bodyPr vert="horz" lIns="91440" tIns="45720" rIns="91440" bIns="45720" rtlCol="0" anchor="ctr"/>
          <a:lstStyle>
            <a:lvl1pPr algn="ctr">
              <a:defRPr sz="1000">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
        <p:nvSpPr>
          <p:cNvPr id="3" name="Text Placeholder 2"/>
          <p:cNvSpPr>
            <a:spLocks noGrp="1"/>
          </p:cNvSpPr>
          <p:nvPr>
            <p:ph type="body" idx="1"/>
          </p:nvPr>
        </p:nvSpPr>
        <p:spPr>
          <a:xfrm>
            <a:off x="872068" y="2006600"/>
            <a:ext cx="7408333" cy="25880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311700" y="-1372711"/>
            <a:ext cx="8520600" cy="31350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5200">
                <a:solidFill>
                  <a:srgbClr val="000000"/>
                </a:solidFill>
              </a:rPr>
              <a:t>PURNEA UNIVERSITY ,PURNIA </a:t>
            </a:r>
            <a:endParaRPr sz="5200">
              <a:solidFill>
                <a:srgbClr val="000000"/>
              </a:solidFill>
            </a:endParaRPr>
          </a:p>
        </p:txBody>
      </p:sp>
      <p:sp>
        <p:nvSpPr>
          <p:cNvPr id="55" name="Google Shape;55;p13"/>
          <p:cNvSpPr txBox="1"/>
          <p:nvPr/>
        </p:nvSpPr>
        <p:spPr>
          <a:xfrm>
            <a:off x="623410" y="2110438"/>
            <a:ext cx="8520600" cy="3805500"/>
          </a:xfrm>
          <a:prstGeom prst="rect">
            <a:avLst/>
          </a:prstGeom>
          <a:noFill/>
          <a:ln>
            <a:noFill/>
          </a:ln>
        </p:spPr>
        <p:txBody>
          <a:bodyPr spcFirstLastPara="1" wrap="square" lIns="91425" tIns="91425" rIns="91425" bIns="91425" anchor="t" anchorCtr="0">
            <a:noAutofit/>
          </a:bodyPr>
          <a:lstStyle/>
          <a:p>
            <a:pPr algn="ctr"/>
            <a:r>
              <a:rPr lang="en-IN" sz="2800" dirty="0">
                <a:solidFill>
                  <a:srgbClr val="595959"/>
                </a:solidFill>
              </a:rPr>
              <a:t>M.L.ARYA COLLEGE,KASBA</a:t>
            </a:r>
          </a:p>
          <a:p>
            <a:pPr marL="0" lvl="0" indent="0" algn="ctr" rtl="0">
              <a:spcBef>
                <a:spcPts val="0"/>
              </a:spcBef>
              <a:spcAft>
                <a:spcPts val="0"/>
              </a:spcAft>
              <a:buNone/>
            </a:pPr>
            <a:r>
              <a:rPr lang="en" sz="2800" dirty="0" smtClean="0">
                <a:solidFill>
                  <a:srgbClr val="595959"/>
                </a:solidFill>
              </a:rPr>
              <a:t>TOPIC-PARLIAMENTRY </a:t>
            </a:r>
            <a:r>
              <a:rPr lang="en" sz="2800" dirty="0">
                <a:solidFill>
                  <a:srgbClr val="595959"/>
                </a:solidFill>
              </a:rPr>
              <a:t>SOVEREIGNTY IN UK</a:t>
            </a:r>
            <a:endParaRPr sz="2800" dirty="0">
              <a:solidFill>
                <a:srgbClr val="595959"/>
              </a:solidFill>
            </a:endParaRPr>
          </a:p>
          <a:p>
            <a:pPr lvl="0" algn="ctr"/>
            <a:r>
              <a:rPr lang="en-US" sz="2800" dirty="0">
                <a:solidFill>
                  <a:srgbClr val="595959"/>
                </a:solidFill>
              </a:rPr>
              <a:t>PRESENTED BY  DR.ANUNAY PRAKASH SINHA</a:t>
            </a:r>
          </a:p>
          <a:p>
            <a:pPr lvl="0" algn="ctr"/>
            <a:r>
              <a:rPr lang="en-US" sz="2800" dirty="0">
                <a:solidFill>
                  <a:srgbClr val="595959"/>
                </a:solidFill>
              </a:rPr>
              <a:t>GUEST FACULTY,DEPT. </a:t>
            </a:r>
            <a:r>
              <a:rPr lang="en-US" sz="2800">
                <a:solidFill>
                  <a:srgbClr val="595959"/>
                </a:solidFill>
              </a:rPr>
              <a:t>OF POLITICAL SCIENCE</a:t>
            </a:r>
          </a:p>
          <a:p>
            <a:pPr lvl="0" algn="ctr"/>
            <a:endParaRPr lang="en-US" sz="2800" dirty="0">
              <a:solidFill>
                <a:srgbClr val="59595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760961" y="775250"/>
            <a:ext cx="7725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300"/>
              <a:t>According to the jurist Sir William Blackstone, "It has sovereign and uncontrollable authority in making, confirming, enlarging, restraining, abrogating, repealing, reviving, and expounding of laws, concerning matters of all possible -------</a:t>
            </a:r>
            <a:endParaRPr sz="33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p:nvPr/>
        </p:nvSpPr>
        <p:spPr>
          <a:xfrm>
            <a:off x="650233" y="570450"/>
            <a:ext cx="80379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300"/>
              <a:t>denominations, ecclesiastical, or temporal, civil, military, maritime, or criminal ... it can, in short, do every thing that is not naturally impossible."</a:t>
            </a:r>
            <a:endParaRPr sz="3300"/>
          </a:p>
        </p:txBody>
      </p:sp>
      <p:sp>
        <p:nvSpPr>
          <p:cNvPr id="66" name="Google Shape;66;p15"/>
          <p:cNvSpPr txBox="1"/>
          <p:nvPr/>
        </p:nvSpPr>
        <p:spPr>
          <a:xfrm>
            <a:off x="3072125" y="2571750"/>
            <a:ext cx="56160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300"/>
              <a:t>A different view has been taken by the Scottish judge Thomas Cooper, 1st Lord Cooper of Culross.</a:t>
            </a:r>
            <a:endParaRPr sz="33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p:nvPr/>
        </p:nvSpPr>
        <p:spPr>
          <a:xfrm>
            <a:off x="830393" y="886000"/>
            <a:ext cx="77781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t>When he decided the 1953 case of MacCormick v. Lord Advocate as Lord President of the Court of Session, he stated, "The principle of unlimited sovereignty of Parliament is a distinctively English principle and has no counterpart in Scottish constitutional law."</a:t>
            </a:r>
            <a:endParaRPr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7"/>
          <p:cNvSpPr txBox="1"/>
          <p:nvPr/>
        </p:nvSpPr>
        <p:spPr>
          <a:xfrm>
            <a:off x="829365" y="567600"/>
            <a:ext cx="7983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300"/>
              <a:t>Thus, the question of Parliamentary sovereignty appears to remain unresolved. Parliament has not passed any Act defining its own sovereignty. The European Union (Withdrawal Agreement) Act 2020 states "It is recognised that the Parliament of the United Kingdom is sovereign."</a:t>
            </a:r>
            <a:endParaRPr sz="33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8"/>
          <p:cNvSpPr txBox="1"/>
          <p:nvPr/>
        </p:nvSpPr>
        <p:spPr>
          <a:xfrm>
            <a:off x="622618" y="692175"/>
            <a:ext cx="81951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a:t>Parliament's power has often been eroded by its own Acts. Acts passed in 1921 and 1925 granted the Church of Scotland complete independence in ecclesiastical matters. From 1973 to 2020, its power had been restricted by membership of the European Union, which has the power to make laws enforceable in each member state.</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9"/>
          <p:cNvSpPr txBox="1"/>
          <p:nvPr/>
        </p:nvSpPr>
        <p:spPr>
          <a:xfrm>
            <a:off x="843942" y="780725"/>
            <a:ext cx="79164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300"/>
              <a:t>One well-recognised consequence of Parliament's sovereignty is that it cannot bind future Parliaments; that is, no Act of Parliament may be made secure from amendment or repeal by a future Parliament-------</a:t>
            </a:r>
            <a:endParaRPr sz="33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0"/>
          <p:cNvSpPr txBox="1"/>
          <p:nvPr/>
        </p:nvSpPr>
        <p:spPr>
          <a:xfrm>
            <a:off x="774769" y="1071750"/>
            <a:ext cx="83691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300"/>
              <a:t>For example, although the Act of Union 1800 states that the Kingdoms of Great Britain and Ireland are to be united "forever," Parliament permitted southern Ireland to leave the United Kingdom in 1922.</a:t>
            </a:r>
            <a:endParaRPr sz="33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334</Words>
  <Application>Microsoft Office PowerPoint</Application>
  <PresentationFormat>On-screen Show (16:9)</PresentationFormat>
  <Paragraphs>13</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13287`</cp:lastModifiedBy>
  <cp:revision>1</cp:revision>
  <dcterms:modified xsi:type="dcterms:W3CDTF">2020-07-17T08:48:20Z</dcterms:modified>
</cp:coreProperties>
</file>