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8"/>
  </p:notesMasterIdLst>
  <p:sldIdLst>
    <p:sldId id="256" r:id="rId2"/>
    <p:sldId id="257" r:id="rId3"/>
    <p:sldId id="258" r:id="rId4"/>
    <p:sldId id="259" r:id="rId5"/>
    <p:sldId id="260" r:id="rId6"/>
    <p:sldId id="261" r:id="rId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21" d="100"/>
          <a:sy n="121" d="100"/>
        </p:scale>
        <p:origin x="-102" y="-6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81264271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9e15a8922f21a64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9e15a8922f21a64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9e15a8922f21a64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9e15a8922f21a64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9e15a8922f21a64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9e15a8922f21a64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9e15a8922f21a64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9e15a8922f21a64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9e15a8922f21a64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9e15a8922f21a64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171450"/>
            <a:ext cx="8695944" cy="452628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4015472"/>
            <a:ext cx="8723376" cy="998685"/>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200150"/>
            <a:ext cx="7772400" cy="1335081"/>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2667001"/>
            <a:ext cx="6400800" cy="11049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30E2307-1E40-4E12-8716-25BFDA8E7013}" type="datetime1">
              <a:rPr lang="en-US" smtClean="0"/>
              <a:pPr/>
              <a:t>7/17/2020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CFCF5A-EA79-452C-A52C-1A2668C2E7DF}" type="datetime1">
              <a:rPr lang="en-US" smtClean="0"/>
              <a:pPr/>
              <a:t>7/17/2020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171450"/>
            <a:ext cx="8695944" cy="1069848"/>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E5C4C28-BD4B-4892-9A2D-6E19BD753A9A}" type="datetime1">
              <a:rPr lang="en-US" smtClean="0"/>
              <a:pPr/>
              <a:t>7/17/2020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grpSp>
        <p:nvGrpSpPr>
          <p:cNvPr id="15" name="Group 14"/>
          <p:cNvGrpSpPr>
            <a:grpSpLocks noChangeAspect="1"/>
          </p:cNvGrpSpPr>
          <p:nvPr/>
        </p:nvGrpSpPr>
        <p:grpSpPr bwMode="hidden">
          <a:xfrm>
            <a:off x="211665" y="535643"/>
            <a:ext cx="8723376" cy="998685"/>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085850"/>
            <a:ext cx="2057400" cy="3365500"/>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085850"/>
            <a:ext cx="6019800" cy="3365501"/>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FD9D02-426E-46C9-9EE9-0DE1EF8B2838}" type="datetime1">
              <a:rPr lang="en-US" smtClean="0"/>
              <a:pPr/>
              <a:t>7/17/2020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171450"/>
            <a:ext cx="8695944" cy="3552444"/>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9" y="3152694"/>
            <a:ext cx="2876429" cy="53552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3056467"/>
            <a:ext cx="5544515" cy="637604"/>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3065672"/>
            <a:ext cx="5467980" cy="580704"/>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3055631"/>
            <a:ext cx="3308000" cy="488662"/>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3043916"/>
            <a:ext cx="8723376" cy="997406"/>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1847670"/>
            <a:ext cx="7772400" cy="1143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078086"/>
            <a:ext cx="6417734" cy="70485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8AEBBE-F8B2-42CF-9895-E86A608384EB}" type="datetime1">
              <a:rPr lang="en-US" smtClean="0"/>
              <a:pPr/>
              <a:t>7/17/2020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E1FAA6B6-10E5-4810-BC9F-DA72D8452E73}" type="datetime1">
              <a:rPr lang="en-US" smtClean="0"/>
              <a:pPr/>
              <a:t>7/17/2020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
        <p:nvSpPr>
          <p:cNvPr id="9" name="Content Placeholder 8"/>
          <p:cNvSpPr>
            <a:spLocks noGrp="1"/>
          </p:cNvSpPr>
          <p:nvPr>
            <p:ph sz="quarter" idx="13"/>
          </p:nvPr>
        </p:nvSpPr>
        <p:spPr>
          <a:xfrm>
            <a:off x="676655" y="2009394"/>
            <a:ext cx="3822192" cy="25854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009394"/>
            <a:ext cx="3822192" cy="25854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008585"/>
            <a:ext cx="3822192" cy="47982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3" y="2571751"/>
            <a:ext cx="3820055" cy="2022872"/>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008585"/>
            <a:ext cx="3822192" cy="47982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571751"/>
            <a:ext cx="3822192" cy="2022872"/>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D18D072-EF12-4AA2-BD71-ABC68B06D0E2}" type="datetime1">
              <a:rPr lang="en-US" smtClean="0"/>
              <a:pPr/>
              <a:t>7/17/2020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8CDBF60-6CC3-4B74-A60D-3486985E4346}" type="datetime1">
              <a:rPr lang="en-US" smtClean="0"/>
              <a:pPr/>
              <a:t>7/17/2020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171450"/>
            <a:ext cx="8695944" cy="1069848"/>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535643"/>
            <a:ext cx="8723376" cy="997406"/>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22714818-984F-4759-BF72-A33BDC1963BD}" type="datetime1">
              <a:rPr lang="en-US" smtClean="0"/>
              <a:pPr/>
              <a:t>7/17/2020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171450"/>
            <a:ext cx="8695944" cy="1069848"/>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EA7E191-5F94-4FC1-B823-BD7CABF7FA06}" type="datetime1">
              <a:rPr lang="en-US" smtClean="0"/>
              <a:pPr/>
              <a:t>7/17/2020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
        <p:nvSpPr>
          <p:cNvPr id="4" name="Text Placeholder 3"/>
          <p:cNvSpPr>
            <a:spLocks noGrp="1"/>
          </p:cNvSpPr>
          <p:nvPr>
            <p:ph type="body" sz="half" idx="2"/>
          </p:nvPr>
        </p:nvSpPr>
        <p:spPr>
          <a:xfrm>
            <a:off x="914400" y="2686050"/>
            <a:ext cx="3352800" cy="142875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535643"/>
            <a:ext cx="8723376" cy="998685"/>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1714500"/>
            <a:ext cx="3352800" cy="939546"/>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371600"/>
            <a:ext cx="3904076" cy="28575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171450"/>
            <a:ext cx="8695944" cy="452628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4015472"/>
            <a:ext cx="8723376" cy="998685"/>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6" y="254000"/>
            <a:ext cx="3812645" cy="1822451"/>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4" y="2089150"/>
            <a:ext cx="3818467" cy="18161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856D55-EFBE-4F9B-8A5F-09D42CA22A9B}" type="datetime1">
              <a:rPr lang="en-US" smtClean="0"/>
              <a:pPr/>
              <a:t>7/17/2020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
        <p:nvSpPr>
          <p:cNvPr id="3" name="Picture Placeholder 2"/>
          <p:cNvSpPr>
            <a:spLocks noGrp="1"/>
          </p:cNvSpPr>
          <p:nvPr>
            <p:ph type="pic" idx="1"/>
          </p:nvPr>
        </p:nvSpPr>
        <p:spPr>
          <a:xfrm>
            <a:off x="838200" y="1028700"/>
            <a:ext cx="3566160" cy="219456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171450"/>
            <a:ext cx="8695944" cy="185166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259572"/>
            <a:ext cx="8723376" cy="997406"/>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253746"/>
            <a:ext cx="8229600" cy="93954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4687623"/>
            <a:ext cx="3786690" cy="273844"/>
          </a:xfrm>
          <a:prstGeom prst="rect">
            <a:avLst/>
          </a:prstGeom>
        </p:spPr>
        <p:txBody>
          <a:bodyPr vert="horz" lIns="91440" tIns="45720" rIns="91440" bIns="45720" rtlCol="0" anchor="ctr"/>
          <a:lstStyle>
            <a:lvl1pPr algn="r">
              <a:defRPr sz="1000">
                <a:solidFill>
                  <a:schemeClr val="tx2"/>
                </a:solidFill>
              </a:defRPr>
            </a:lvl1pPr>
          </a:lstStyle>
          <a:p>
            <a:fld id="{9D1D110F-3F4E-48D9-B8AA-5D0E825AFDBA}" type="datetime1">
              <a:rPr lang="en-US" smtClean="0"/>
              <a:pPr/>
              <a:t>7/17/2020</a:t>
            </a:fld>
            <a:endParaRPr lang="en-US"/>
          </a:p>
        </p:txBody>
      </p:sp>
      <p:sp>
        <p:nvSpPr>
          <p:cNvPr id="5" name="Footer Placeholder 4"/>
          <p:cNvSpPr>
            <a:spLocks noGrp="1"/>
          </p:cNvSpPr>
          <p:nvPr>
            <p:ph type="ftr" sz="quarter" idx="3"/>
          </p:nvPr>
        </p:nvSpPr>
        <p:spPr>
          <a:xfrm>
            <a:off x="193639" y="4687623"/>
            <a:ext cx="3786691" cy="273844"/>
          </a:xfrm>
          <a:prstGeom prst="rect">
            <a:avLst/>
          </a:prstGeom>
        </p:spPr>
        <p:txBody>
          <a:bodyPr vert="horz" lIns="91440" tIns="45720" rIns="91440" bIns="45720" rtlCol="0" anchor="ctr"/>
          <a:lstStyle>
            <a:lvl1pPr algn="l">
              <a:defRPr sz="1000">
                <a:solidFill>
                  <a:schemeClr val="tx2"/>
                </a:solidFill>
              </a:defRPr>
            </a:lvl1pPr>
          </a:lstStyle>
          <a:p>
            <a:endParaRPr lang="en-US" dirty="0"/>
          </a:p>
        </p:txBody>
      </p:sp>
      <p:sp>
        <p:nvSpPr>
          <p:cNvPr id="6" name="Slide Number Placeholder 5"/>
          <p:cNvSpPr>
            <a:spLocks noGrp="1"/>
          </p:cNvSpPr>
          <p:nvPr>
            <p:ph type="sldNum" sz="quarter" idx="4"/>
          </p:nvPr>
        </p:nvSpPr>
        <p:spPr>
          <a:xfrm>
            <a:off x="3991088" y="4687623"/>
            <a:ext cx="1161826" cy="273844"/>
          </a:xfrm>
          <a:prstGeom prst="rect">
            <a:avLst/>
          </a:prstGeom>
        </p:spPr>
        <p:txBody>
          <a:bodyPr vert="horz" lIns="91440" tIns="45720" rIns="91440" bIns="45720" rtlCol="0" anchor="ctr"/>
          <a:lstStyle>
            <a:lvl1pPr algn="ctr">
              <a:defRPr sz="1000">
                <a:solidFill>
                  <a:schemeClr val="tx2"/>
                </a:solidFill>
              </a:defRPr>
            </a:lvl1pPr>
          </a:lstStyle>
          <a:p>
            <a:pPr marL="0" lvl="0" indent="0" algn="r" rtl="0">
              <a:spcBef>
                <a:spcPts val="0"/>
              </a:spcBef>
              <a:spcAft>
                <a:spcPts val="0"/>
              </a:spcAft>
              <a:buNone/>
            </a:pPr>
            <a:fld id="{00000000-1234-1234-1234-123412341234}" type="slidenum">
              <a:rPr lang="en" smtClean="0"/>
              <a:t>‹#›</a:t>
            </a:fld>
            <a:endParaRPr lang="en"/>
          </a:p>
        </p:txBody>
      </p:sp>
      <p:sp>
        <p:nvSpPr>
          <p:cNvPr id="3" name="Text Placeholder 2"/>
          <p:cNvSpPr>
            <a:spLocks noGrp="1"/>
          </p:cNvSpPr>
          <p:nvPr>
            <p:ph type="body" idx="1"/>
          </p:nvPr>
        </p:nvSpPr>
        <p:spPr>
          <a:xfrm>
            <a:off x="872068" y="2006600"/>
            <a:ext cx="7408333" cy="258802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311700" y="-1372711"/>
            <a:ext cx="8520600" cy="3135000"/>
          </a:xfrm>
          <a:prstGeom prst="rect">
            <a:avLst/>
          </a:prstGeom>
          <a:noFill/>
          <a:ln>
            <a:noFill/>
          </a:ln>
        </p:spPr>
        <p:txBody>
          <a:bodyPr spcFirstLastPara="1" wrap="square" lIns="91425" tIns="91425" rIns="91425" bIns="91425" anchor="b" anchorCtr="0">
            <a:noAutofit/>
          </a:bodyPr>
          <a:lstStyle/>
          <a:p>
            <a:pPr marL="0" lvl="0" indent="0" algn="ctr" rtl="0">
              <a:spcBef>
                <a:spcPts val="0"/>
              </a:spcBef>
              <a:spcAft>
                <a:spcPts val="0"/>
              </a:spcAft>
              <a:buNone/>
            </a:pPr>
            <a:r>
              <a:rPr lang="en" sz="5200">
                <a:solidFill>
                  <a:srgbClr val="000000"/>
                </a:solidFill>
              </a:rPr>
              <a:t>PURNEA UNIVERSITY ,PURNIA </a:t>
            </a:r>
            <a:endParaRPr sz="5200">
              <a:solidFill>
                <a:srgbClr val="000000"/>
              </a:solidFill>
            </a:endParaRPr>
          </a:p>
        </p:txBody>
      </p:sp>
      <p:sp>
        <p:nvSpPr>
          <p:cNvPr id="55" name="Google Shape;55;p13"/>
          <p:cNvSpPr txBox="1"/>
          <p:nvPr/>
        </p:nvSpPr>
        <p:spPr>
          <a:xfrm>
            <a:off x="623410" y="2110438"/>
            <a:ext cx="8520600" cy="3805500"/>
          </a:xfrm>
          <a:prstGeom prst="rect">
            <a:avLst/>
          </a:prstGeom>
          <a:noFill/>
          <a:ln>
            <a:noFill/>
          </a:ln>
        </p:spPr>
        <p:txBody>
          <a:bodyPr spcFirstLastPara="1" wrap="square" lIns="91425" tIns="91425" rIns="91425" bIns="91425" anchor="t" anchorCtr="0">
            <a:noAutofit/>
          </a:bodyPr>
          <a:lstStyle/>
          <a:p>
            <a:pPr lvl="0" algn="ctr"/>
            <a:r>
              <a:rPr lang="en-IN" sz="2800" dirty="0">
                <a:solidFill>
                  <a:srgbClr val="595959"/>
                </a:solidFill>
              </a:rPr>
              <a:t>M.L.ARYA COLLEGE,KASBA</a:t>
            </a:r>
          </a:p>
          <a:p>
            <a:pPr lvl="0" algn="ctr"/>
            <a:r>
              <a:rPr lang="en" sz="2800" dirty="0" smtClean="0">
                <a:solidFill>
                  <a:srgbClr val="595959"/>
                </a:solidFill>
              </a:rPr>
              <a:t>TOPIC-JUDICIAL </a:t>
            </a:r>
            <a:r>
              <a:rPr lang="en" sz="2800" dirty="0">
                <a:solidFill>
                  <a:srgbClr val="595959"/>
                </a:solidFill>
              </a:rPr>
              <a:t>FUNCTION </a:t>
            </a:r>
            <a:r>
              <a:rPr lang="en" sz="2800">
                <a:solidFill>
                  <a:srgbClr val="595959"/>
                </a:solidFill>
              </a:rPr>
              <a:t>IN </a:t>
            </a:r>
            <a:r>
              <a:rPr lang="en" sz="2800" smtClean="0">
                <a:solidFill>
                  <a:srgbClr val="595959"/>
                </a:solidFill>
              </a:rPr>
              <a:t>BRITIAN</a:t>
            </a:r>
          </a:p>
          <a:p>
            <a:pPr lvl="0" algn="ctr"/>
            <a:r>
              <a:rPr lang="en-US" sz="2800" smtClean="0">
                <a:solidFill>
                  <a:srgbClr val="595959"/>
                </a:solidFill>
              </a:rPr>
              <a:t>PRESENTED </a:t>
            </a:r>
            <a:r>
              <a:rPr lang="en-US" sz="2800" dirty="0">
                <a:solidFill>
                  <a:srgbClr val="595959"/>
                </a:solidFill>
              </a:rPr>
              <a:t>BY  DR.ANUNAY PRAKASH SINHA</a:t>
            </a:r>
          </a:p>
          <a:p>
            <a:pPr lvl="0" algn="ctr"/>
            <a:r>
              <a:rPr lang="en-US" sz="2800" dirty="0">
                <a:solidFill>
                  <a:srgbClr val="595959"/>
                </a:solidFill>
              </a:rPr>
              <a:t>GUEST FACULTY,DEPT. OF POLITICAL SCIENCE</a:t>
            </a:r>
          </a:p>
          <a:p>
            <a:pPr marL="0" lvl="0" indent="0" algn="ctr" rtl="0">
              <a:spcBef>
                <a:spcPts val="0"/>
              </a:spcBef>
              <a:spcAft>
                <a:spcPts val="0"/>
              </a:spcAft>
              <a:buNone/>
            </a:pPr>
            <a:endParaRPr sz="2800" dirty="0">
              <a:solidFill>
                <a:srgbClr val="595959"/>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p:nvPr/>
        </p:nvSpPr>
        <p:spPr>
          <a:xfrm>
            <a:off x="946890" y="844475"/>
            <a:ext cx="7692300" cy="3000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3000"/>
              <a:t>Parliament was the highest court in the realm for most purposes, but the Privy Council had jurisdiction in some cases (for instance, appeals from ecclesiastical courts). The jurisdiction of Parliament arose from the ancient custom of petitioning the Houses to redress grievances and to do justice.</a:t>
            </a:r>
            <a:endParaRPr sz="3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5"/>
          <p:cNvSpPr txBox="1"/>
          <p:nvPr/>
        </p:nvSpPr>
        <p:spPr>
          <a:xfrm>
            <a:off x="874062" y="622975"/>
            <a:ext cx="7869300" cy="3000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3200"/>
              <a:t>The House of Commons ceased considering petitions to reverse the judgements of lower courts in 1399, effectively leaving the House of Lords as the court of last resort. In modern times, the judicial functions of the House of Lords were performed not by the whole House.</a:t>
            </a:r>
            <a:endParaRPr sz="32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16"/>
          <p:cNvSpPr txBox="1"/>
          <p:nvPr/>
        </p:nvSpPr>
        <p:spPr>
          <a:xfrm>
            <a:off x="926954" y="477597"/>
            <a:ext cx="7999200" cy="3000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3000"/>
              <a:t>However, under the Constitutional Reform Act 2005, these judicial functions were transferred to the newly created Supreme Court in 2009, and the Lords of Appeal in Ordinary became the first Justices of the Supreme Court. Peers who hold high judicial office are no longer allowed to vote or speak in the Lords until they retire as justices.</a:t>
            </a:r>
            <a:endParaRPr sz="30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7"/>
          <p:cNvSpPr txBox="1"/>
          <p:nvPr/>
        </p:nvSpPr>
        <p:spPr>
          <a:xfrm>
            <a:off x="765719" y="653025"/>
            <a:ext cx="7776300" cy="3000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3300"/>
              <a:t>other judicial functions have historically been performed by the House of Lords. Until 1948, it was the body in which peers had to be tried for felonies or high treason; now, they are tried by normal juries. The last occasion of the trial of a peer in the House of Lords was in 1935.</a:t>
            </a:r>
            <a:endParaRPr sz="33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8"/>
          <p:cNvSpPr txBox="1"/>
          <p:nvPr/>
        </p:nvSpPr>
        <p:spPr>
          <a:xfrm>
            <a:off x="816259" y="678350"/>
            <a:ext cx="8030700" cy="3000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3100"/>
              <a:t>When the House of Commons impeaches an individual, the trial takes place in the House of Lords. Impeachments are now possibly defunct, as the last one occurred in 1806. In 2006, a number of MPs attempted to revive the custom, having signed a motion for the impeachment of Tony Blair, but this was unsuccessful.</a:t>
            </a:r>
            <a:endParaRPr sz="310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0</TotalTime>
  <Words>306</Words>
  <Application>Microsoft Office PowerPoint</Application>
  <PresentationFormat>On-screen Show (16:9)</PresentationFormat>
  <Paragraphs>10</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Waveform</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13287`</cp:lastModifiedBy>
  <cp:revision>1</cp:revision>
  <dcterms:modified xsi:type="dcterms:W3CDTF">2020-07-17T08:46:41Z</dcterms:modified>
</cp:coreProperties>
</file>