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F109-B58F-4B09-A3D4-385790D832C8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3000" b="1" dirty="0" smtClean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30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मुंशी लाल आर्य महाविद्यालय, कसबा, पूर्णियाँ। </a:t>
            </a:r>
            <a:endParaRPr lang="hi-IN" sz="30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2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हिन्दी विभाग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सूरदास के पद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  <a:endParaRPr lang="hi-IN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मई 2020</a:t>
            </a:r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endParaRPr lang="hi-IN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हरेन्द्र कुमार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असिस्टेंट प्रोफेसर 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हिंदी विभाग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   एम.एल. आर्य कॉलेज, कसबा, पूर्णियाँ।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ईमेल-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hkumarbhu@gmail.com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" name="Picture 8" descr="Purnea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" y="376237"/>
            <a:ext cx="12366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Image result for naac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04800"/>
            <a:ext cx="1758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153400" cy="5867400"/>
          </a:xfrm>
        </p:spPr>
        <p:txBody>
          <a:bodyPr>
            <a:normAutofit/>
          </a:bodyPr>
          <a:lstStyle/>
          <a:p>
            <a:r>
              <a:rPr lang="en-US" altLang="en-US" sz="2700" b="1" u="sng" dirty="0" err="1" smtClean="0">
                <a:solidFill>
                  <a:srgbClr val="FF0000"/>
                </a:solidFill>
              </a:rPr>
              <a:t>दिनांक</a:t>
            </a:r>
            <a:r>
              <a:rPr lang="en-US" altLang="en-US" sz="2700" b="1" u="sng" dirty="0" smtClean="0">
                <a:solidFill>
                  <a:srgbClr val="FF0000"/>
                </a:solidFill>
              </a:rPr>
              <a:t>- </a:t>
            </a:r>
            <a:r>
              <a:rPr lang="hi-IN" altLang="en-US" sz="2700" b="1" u="sng" dirty="0" smtClean="0">
                <a:solidFill>
                  <a:srgbClr val="FF0000"/>
                </a:solidFill>
              </a:rPr>
              <a:t>28-05</a:t>
            </a:r>
            <a:r>
              <a:rPr lang="en-US" altLang="en-US" sz="2700" b="1" u="sng" dirty="0" smtClean="0">
                <a:solidFill>
                  <a:srgbClr val="FF0000"/>
                </a:solidFill>
              </a:rPr>
              <a:t>-</a:t>
            </a:r>
            <a:r>
              <a:rPr lang="hi-IN" altLang="en-US" sz="2700" b="1" u="sng" dirty="0" smtClean="0">
                <a:solidFill>
                  <a:srgbClr val="FF0000"/>
                </a:solidFill>
              </a:rPr>
              <a:t>2020</a:t>
            </a:r>
          </a:p>
          <a:p>
            <a:pPr algn="just"/>
            <a:r>
              <a:rPr lang="hi-IN" sz="2700" b="1" dirty="0" smtClean="0">
                <a:solidFill>
                  <a:srgbClr val="FF0000"/>
                </a:solidFill>
              </a:rPr>
              <a:t>    </a:t>
            </a:r>
          </a:p>
          <a:p>
            <a:pPr>
              <a:lnSpc>
                <a:spcPct val="200000"/>
              </a:lnSpc>
            </a:pPr>
            <a:r>
              <a:rPr lang="hi-IN" sz="2600" b="1" dirty="0" smtClean="0">
                <a:solidFill>
                  <a:srgbClr val="FF0000"/>
                </a:solidFill>
              </a:rPr>
              <a:t>जिहिं सर सुभग मुक्ति-मुक्‍ताफल, सु‍कृत-अमृत-रस पोजै।</a:t>
            </a:r>
            <a:r>
              <a:rPr lang="hi-IN" sz="2600" b="1" dirty="0" smtClean="0">
                <a:solidFill>
                  <a:srgbClr val="FF0000"/>
                </a:solidFill>
              </a:rPr>
              <a:t/>
            </a:r>
            <a:br>
              <a:rPr lang="hi-IN" sz="2600" b="1" dirty="0" smtClean="0">
                <a:solidFill>
                  <a:srgbClr val="FF0000"/>
                </a:solidFill>
              </a:rPr>
            </a:br>
            <a:r>
              <a:rPr lang="hi-IN" sz="2600" b="1" dirty="0" smtClean="0">
                <a:solidFill>
                  <a:srgbClr val="FF0000"/>
                </a:solidFill>
              </a:rPr>
              <a:t>सो सर छाँड़ि कुबुद्धि बिहंगम, इहाँ कहा रहि कोजै।</a:t>
            </a:r>
            <a:br>
              <a:rPr lang="hi-IN" sz="2600" b="1" dirty="0" smtClean="0">
                <a:solidFill>
                  <a:srgbClr val="FF0000"/>
                </a:solidFill>
              </a:rPr>
            </a:br>
            <a:r>
              <a:rPr lang="hi-IN" sz="2600" b="1" dirty="0" smtClean="0">
                <a:solidFill>
                  <a:srgbClr val="FF0000"/>
                </a:solidFill>
              </a:rPr>
              <a:t>लछमी-सहित होति नित क्रीड़ा, सोभित सूरजदास।</a:t>
            </a:r>
            <a:br>
              <a:rPr lang="hi-IN" sz="2600" b="1" dirty="0" smtClean="0">
                <a:solidFill>
                  <a:srgbClr val="FF0000"/>
                </a:solidFill>
              </a:rPr>
            </a:br>
            <a:r>
              <a:rPr lang="hi-IN" sz="2600" b="1" dirty="0" smtClean="0">
                <a:solidFill>
                  <a:srgbClr val="FF0000"/>
                </a:solidFill>
              </a:rPr>
              <a:t>अब न सुहात बिषय-रस-छीलर, वा समुद्र को आस।।</a:t>
            </a:r>
            <a:endParaRPr lang="hi-IN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820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भावार्थ :- </a:t>
            </a:r>
            <a:r>
              <a:rPr lang="hi-IN" sz="2800" b="1" dirty="0" smtClean="0">
                <a:solidFill>
                  <a:srgbClr val="FF0000"/>
                </a:solidFill>
              </a:rPr>
              <a:t>सूरदास जी कहते है कि </a:t>
            </a:r>
            <a:r>
              <a:rPr lang="hi-IN" sz="2800" b="1" dirty="0" smtClean="0">
                <a:solidFill>
                  <a:srgbClr val="FF0000"/>
                </a:solidFill>
              </a:rPr>
              <a:t>जिस </a:t>
            </a:r>
            <a:r>
              <a:rPr lang="hi-IN" sz="2800" b="1" dirty="0" smtClean="0">
                <a:solidFill>
                  <a:srgbClr val="FF0000"/>
                </a:solidFill>
              </a:rPr>
              <a:t>सरोवर में बड़ा ही सुन्दर मुक्तिरूपी मोती है, वहाँ चलकर पुण्यरूपी अमृत-रस का पान करो (भगवान के चरणों में लगने से अपने-आप पुण्य होंगे और पुण्य से सुख प्राप्त होगा)। अरी कुबुद्धिरूपी पक्षिणी! उस सरोवर को छोड़कर यहाँ रहकर क्या करना है। (यहाँ तो कोई सुख है नहीं)। </a:t>
            </a:r>
            <a:r>
              <a:rPr lang="hi-IN" sz="2800" b="1" dirty="0" smtClean="0">
                <a:solidFill>
                  <a:srgbClr val="FF0000"/>
                </a:solidFill>
              </a:rPr>
              <a:t>सूरदास जी </a:t>
            </a:r>
            <a:r>
              <a:rPr lang="hi-IN" sz="2800" b="1" dirty="0" smtClean="0">
                <a:solidFill>
                  <a:srgbClr val="FF0000"/>
                </a:solidFill>
              </a:rPr>
              <a:t> कहते हैं- जहाँ </a:t>
            </a:r>
            <a:r>
              <a:rPr lang="hi-IN" sz="2800" b="1" dirty="0" smtClean="0">
                <a:solidFill>
                  <a:srgbClr val="FF0000"/>
                </a:solidFill>
              </a:rPr>
              <a:t>श्रीहरि</a:t>
            </a:r>
            <a:r>
              <a:rPr lang="hi-IN" sz="2800" b="1" dirty="0" smtClean="0">
                <a:solidFill>
                  <a:srgbClr val="FF0000"/>
                </a:solidFill>
              </a:rPr>
              <a:t> की लक्ष्मी के साथ नित्य मनोरम क्रीड़ा होती है, उस समुद्र की आशा में (उसे पाने की इच्छा से ही) अब विषय-भोग के सुख का गड्ढा अच्छा नहीं लगता।</a:t>
            </a:r>
            <a:endParaRPr lang="hi-IN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</a:t>
            </a: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  </a:t>
            </a:r>
            <a:r>
              <a:rPr lang="hi-IN" sz="4000" b="1" i="1" dirty="0" smtClean="0">
                <a:solidFill>
                  <a:srgbClr val="FF0000"/>
                </a:solidFill>
              </a:rPr>
              <a:t>धन्यवाद्</a:t>
            </a:r>
          </a:p>
          <a:p>
            <a:pPr algn="just"/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122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110</cp:revision>
  <dcterms:created xsi:type="dcterms:W3CDTF">2020-04-15T07:39:00Z</dcterms:created>
  <dcterms:modified xsi:type="dcterms:W3CDTF">2020-05-25T07:08:43Z</dcterms:modified>
</cp:coreProperties>
</file>