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64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42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10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10486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94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9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104859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9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0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104860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0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15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10486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20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21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2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10486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26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27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28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29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30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1048631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32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9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104859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9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104863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3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37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38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3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104864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4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04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1048605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0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104860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0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0F109-B58F-4B09-A3D4-385790D832C8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Subtitle 2"/>
          <p:cNvSpPr>
            <a:spLocks noGrp="1"/>
          </p:cNvSpPr>
          <p:nvPr>
            <p:ph type="subTitle" idx="1"/>
          </p:nvPr>
        </p:nvSpPr>
        <p:spPr>
          <a:xfrm>
            <a:off x="457200" y="304800"/>
            <a:ext cx="8458200" cy="63246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endParaRPr lang="en-US" sz="2800" b="1" dirty="0" smtClean="0">
              <a:solidFill>
                <a:srgbClr val="00B050"/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endParaRPr lang="en-US" sz="3000" b="1" dirty="0" smtClean="0">
              <a:solidFill>
                <a:srgbClr val="FF0000"/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hi-IN" sz="3000" b="1" dirty="0" smtClean="0">
                <a:solidFill>
                  <a:srgbClr val="FF0000"/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मुंशी लाल आर्य महाविद्यालय, कसबा, पूर्णियाँ। </a:t>
            </a:r>
            <a:endParaRPr lang="hi-IN" sz="3000" b="1" dirty="0">
              <a:solidFill>
                <a:srgbClr val="FF0000"/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hi-IN" sz="2600" b="1" dirty="0">
                <a:solidFill>
                  <a:srgbClr val="0070C0"/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हिन्दी विभाग </a:t>
            </a:r>
          </a:p>
          <a:p>
            <a:pPr>
              <a:lnSpc>
                <a:spcPct val="150000"/>
              </a:lnSpc>
            </a:pPr>
            <a:r>
              <a:rPr lang="en-US" sz="26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(</a:t>
            </a:r>
            <a:r>
              <a:rPr lang="hi-IN" sz="26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सूरदास के पद</a:t>
            </a:r>
            <a:r>
              <a:rPr lang="en-US" sz="26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)</a:t>
            </a:r>
            <a:endParaRPr lang="hi-IN" sz="2600" b="1" dirty="0">
              <a:solidFill>
                <a:schemeClr val="accent6">
                  <a:lumMod val="50000"/>
                </a:schemeClr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r>
              <a:rPr lang="en-US" sz="2400" b="1" dirty="0" smtClean="0">
                <a:solidFill>
                  <a:srgbClr val="00B050"/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(</a:t>
            </a:r>
            <a:r>
              <a:rPr lang="hi-IN" sz="2400" b="1" dirty="0" smtClean="0">
                <a:solidFill>
                  <a:srgbClr val="00B050"/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 मई 2020</a:t>
            </a:r>
            <a:r>
              <a:rPr lang="en-US" sz="2400" b="1" dirty="0" smtClean="0">
                <a:solidFill>
                  <a:srgbClr val="00B050"/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)</a:t>
            </a:r>
          </a:p>
          <a:p>
            <a:endParaRPr lang="hi-IN" sz="2600" b="1" dirty="0" smtClean="0">
              <a:solidFill>
                <a:schemeClr val="accent6">
                  <a:lumMod val="50000"/>
                </a:schemeClr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r>
              <a:rPr lang="hi-IN" sz="20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                                        हरेन्द्र कुमार</a:t>
            </a:r>
            <a:endParaRPr lang="en-US" sz="2000" b="1" dirty="0" smtClean="0">
              <a:solidFill>
                <a:schemeClr val="accent6">
                  <a:lumMod val="50000"/>
                </a:schemeClr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r>
              <a:rPr lang="hi-IN" sz="20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                                      असिस्टेंट प्रोफेसर </a:t>
            </a:r>
          </a:p>
          <a:p>
            <a:r>
              <a:rPr lang="hi-IN" sz="20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                                       हिंदी विभाग</a:t>
            </a:r>
          </a:p>
          <a:p>
            <a:r>
              <a:rPr lang="hi-IN" sz="20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                                                एम.एल. आर्य कॉलेज, कसबा, पूर्णियाँ।</a:t>
            </a:r>
          </a:p>
          <a:p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                                             </a:t>
            </a:r>
            <a:r>
              <a:rPr lang="hi-IN" sz="20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ईमेल-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hkumarbhu@gmail.com</a:t>
            </a:r>
            <a:r>
              <a:rPr lang="hi-IN" sz="20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endParaRPr lang="en-US" sz="2600" b="1" dirty="0" smtClean="0">
              <a:solidFill>
                <a:schemeClr val="accent6">
                  <a:lumMod val="50000"/>
                </a:schemeClr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endParaRPr lang="en-US" sz="2600" b="1" dirty="0">
              <a:solidFill>
                <a:schemeClr val="accent6">
                  <a:lumMod val="50000"/>
                </a:schemeClr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</p:txBody>
      </p:sp>
      <p:pic>
        <p:nvPicPr>
          <p:cNvPr id="3" name="Picture 8" descr="Purnea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5937" y="376237"/>
            <a:ext cx="1236663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1" descr="Image result for naac 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10400" y="304800"/>
            <a:ext cx="17589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Subtitle 2"/>
          <p:cNvSpPr>
            <a:spLocks noGrp="1"/>
          </p:cNvSpPr>
          <p:nvPr>
            <p:ph type="subTitle" idx="1"/>
          </p:nvPr>
        </p:nvSpPr>
        <p:spPr>
          <a:xfrm>
            <a:off x="381000" y="304800"/>
            <a:ext cx="8153400" cy="5867400"/>
          </a:xfrm>
        </p:spPr>
        <p:txBody>
          <a:bodyPr>
            <a:normAutofit/>
          </a:bodyPr>
          <a:lstStyle/>
          <a:p>
            <a:r>
              <a:rPr lang="en-US" altLang="en-US" sz="2700" b="1" u="sng" dirty="0" err="1" smtClean="0">
                <a:solidFill>
                  <a:srgbClr val="FF0000"/>
                </a:solidFill>
              </a:rPr>
              <a:t>दिनांक</a:t>
            </a:r>
            <a:r>
              <a:rPr lang="en-US" altLang="en-US" sz="2700" b="1" u="sng" dirty="0" smtClean="0">
                <a:solidFill>
                  <a:srgbClr val="FF0000"/>
                </a:solidFill>
              </a:rPr>
              <a:t>- </a:t>
            </a:r>
            <a:r>
              <a:rPr lang="hi-IN" altLang="en-US" sz="2700" b="1" u="sng" dirty="0" smtClean="0">
                <a:solidFill>
                  <a:srgbClr val="FF0000"/>
                </a:solidFill>
              </a:rPr>
              <a:t>28-05</a:t>
            </a:r>
            <a:r>
              <a:rPr lang="en-US" altLang="en-US" sz="2700" b="1" u="sng" dirty="0" smtClean="0">
                <a:solidFill>
                  <a:srgbClr val="FF0000"/>
                </a:solidFill>
              </a:rPr>
              <a:t>-</a:t>
            </a:r>
            <a:r>
              <a:rPr lang="hi-IN" altLang="en-US" sz="2700" b="1" u="sng" dirty="0" smtClean="0">
                <a:solidFill>
                  <a:srgbClr val="FF0000"/>
                </a:solidFill>
              </a:rPr>
              <a:t>2020</a:t>
            </a:r>
          </a:p>
          <a:p>
            <a:pPr algn="just"/>
            <a:r>
              <a:rPr lang="hi-IN" sz="2700" b="1" dirty="0" smtClean="0">
                <a:solidFill>
                  <a:srgbClr val="FF0000"/>
                </a:solidFill>
              </a:rPr>
              <a:t>    </a:t>
            </a:r>
          </a:p>
          <a:p>
            <a:pPr>
              <a:lnSpc>
                <a:spcPct val="200000"/>
              </a:lnSpc>
            </a:pPr>
            <a:r>
              <a:rPr lang="hi-IN" sz="2600" b="1" dirty="0" smtClean="0">
                <a:solidFill>
                  <a:srgbClr val="FF0000"/>
                </a:solidFill>
              </a:rPr>
              <a:t>जिहिं सर सुभग मुक्ति-मुक्‍ताफल, सु‍कृत-अमृत-रस पोजै।</a:t>
            </a:r>
            <a:r>
              <a:rPr lang="hi-IN" sz="2600" b="1" dirty="0" smtClean="0">
                <a:solidFill>
                  <a:srgbClr val="FF0000"/>
                </a:solidFill>
              </a:rPr>
              <a:t/>
            </a:r>
            <a:br>
              <a:rPr lang="hi-IN" sz="2600" b="1" dirty="0" smtClean="0">
                <a:solidFill>
                  <a:srgbClr val="FF0000"/>
                </a:solidFill>
              </a:rPr>
            </a:br>
            <a:r>
              <a:rPr lang="hi-IN" sz="2600" b="1" dirty="0" smtClean="0">
                <a:solidFill>
                  <a:srgbClr val="FF0000"/>
                </a:solidFill>
              </a:rPr>
              <a:t>सो सर छाँड़ि कुबुद्धि बिहंगम, इहाँ कहा रहि कोजै।</a:t>
            </a:r>
            <a:br>
              <a:rPr lang="hi-IN" sz="2600" b="1" dirty="0" smtClean="0">
                <a:solidFill>
                  <a:srgbClr val="FF0000"/>
                </a:solidFill>
              </a:rPr>
            </a:br>
            <a:r>
              <a:rPr lang="hi-IN" sz="2600" b="1" dirty="0" smtClean="0">
                <a:solidFill>
                  <a:srgbClr val="FF0000"/>
                </a:solidFill>
              </a:rPr>
              <a:t>लछमी-सहित होति नित क्रीड़ा, सोभित सूरजदास।</a:t>
            </a:r>
            <a:br>
              <a:rPr lang="hi-IN" sz="2600" b="1" dirty="0" smtClean="0">
                <a:solidFill>
                  <a:srgbClr val="FF0000"/>
                </a:solidFill>
              </a:rPr>
            </a:br>
            <a:r>
              <a:rPr lang="hi-IN" sz="2600" b="1" dirty="0" smtClean="0">
                <a:solidFill>
                  <a:srgbClr val="FF0000"/>
                </a:solidFill>
              </a:rPr>
              <a:t>अब न सुहात बिषय-रस-छीलर, वा समुद्र को आस।।</a:t>
            </a:r>
            <a:endParaRPr lang="hi-IN" sz="2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>
          <a:xfrm>
            <a:off x="381000" y="228600"/>
            <a:ext cx="8382000" cy="59436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hi-IN" sz="2800" b="1" dirty="0" smtClean="0">
                <a:solidFill>
                  <a:srgbClr val="FF0000"/>
                </a:solidFill>
              </a:rPr>
              <a:t>भावार्थ :- </a:t>
            </a:r>
            <a:r>
              <a:rPr lang="hi-IN" sz="2800" b="1" dirty="0" smtClean="0">
                <a:solidFill>
                  <a:srgbClr val="FF0000"/>
                </a:solidFill>
              </a:rPr>
              <a:t>सूरदास जी कहते है कि </a:t>
            </a:r>
            <a:r>
              <a:rPr lang="hi-IN" sz="2800" b="1" dirty="0" smtClean="0">
                <a:solidFill>
                  <a:srgbClr val="FF0000"/>
                </a:solidFill>
              </a:rPr>
              <a:t>जिस </a:t>
            </a:r>
            <a:r>
              <a:rPr lang="hi-IN" sz="2800" b="1" dirty="0" smtClean="0">
                <a:solidFill>
                  <a:srgbClr val="FF0000"/>
                </a:solidFill>
              </a:rPr>
              <a:t>सरोवर में बड़ा ही सुन्दर मुक्तिरूपी मोती है, वहाँ चलकर पुण्यरूपी अमृत-रस का पान करो (भगवान के चरणों में लगने से अपने-आप पुण्य होंगे और पुण्य से सुख प्राप्त होगा)। अरी कुबुद्धिरूपी पक्षिणी! उस सरोवर को छोड़कर यहाँ रहकर क्या करना है। (यहाँ तो कोई सुख है नहीं)। </a:t>
            </a:r>
            <a:r>
              <a:rPr lang="hi-IN" sz="2800" b="1" dirty="0" smtClean="0">
                <a:solidFill>
                  <a:srgbClr val="FF0000"/>
                </a:solidFill>
              </a:rPr>
              <a:t>सूरदास जी </a:t>
            </a:r>
            <a:r>
              <a:rPr lang="hi-IN" sz="2800" b="1" dirty="0" smtClean="0">
                <a:solidFill>
                  <a:srgbClr val="FF0000"/>
                </a:solidFill>
              </a:rPr>
              <a:t> कहते हैं- जहाँ </a:t>
            </a:r>
            <a:r>
              <a:rPr lang="hi-IN" sz="2800" b="1" dirty="0" smtClean="0">
                <a:solidFill>
                  <a:srgbClr val="FF0000"/>
                </a:solidFill>
              </a:rPr>
              <a:t>श्रीहरि</a:t>
            </a:r>
            <a:r>
              <a:rPr lang="hi-IN" sz="2800" b="1" dirty="0" smtClean="0">
                <a:solidFill>
                  <a:srgbClr val="FF0000"/>
                </a:solidFill>
              </a:rPr>
              <a:t> की लक्ष्मी के साथ नित्य मनोरम क्रीड़ा होती है, उस समुद्र की आशा में (उसे पाने की इच्छा से ही) अब विषय-भोग के सुख का गड्ढा अच्छा नहीं लगता।</a:t>
            </a:r>
            <a:endParaRPr lang="hi-IN" sz="28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>
          <a:xfrm>
            <a:off x="762000" y="457200"/>
            <a:ext cx="7543800" cy="5029200"/>
          </a:xfrm>
        </p:spPr>
        <p:txBody>
          <a:bodyPr>
            <a:noAutofit/>
          </a:bodyPr>
          <a:lstStyle/>
          <a:p>
            <a:pPr algn="just"/>
            <a:endParaRPr lang="hi-IN" sz="3500" b="1" dirty="0">
              <a:solidFill>
                <a:srgbClr val="FF0000"/>
              </a:solidFill>
            </a:endParaRPr>
          </a:p>
          <a:p>
            <a:pPr algn="just"/>
            <a:endParaRPr lang="hi-IN" sz="3500" b="1" dirty="0">
              <a:solidFill>
                <a:srgbClr val="FF0000"/>
              </a:solidFill>
            </a:endParaRPr>
          </a:p>
          <a:p>
            <a:pPr algn="just"/>
            <a:r>
              <a:rPr lang="en-US" sz="3500" b="1" dirty="0">
                <a:solidFill>
                  <a:srgbClr val="FF0000"/>
                </a:solidFill>
              </a:rPr>
              <a:t>                                  </a:t>
            </a:r>
            <a:endParaRPr lang="hi-IN" sz="3500" b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" y="228600"/>
            <a:ext cx="830580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i-IN" sz="2800" b="1" dirty="0" smtClean="0">
                <a:solidFill>
                  <a:srgbClr val="FF0000"/>
                </a:solidFill>
              </a:rPr>
              <a:t>              </a:t>
            </a:r>
          </a:p>
          <a:p>
            <a:pPr algn="just"/>
            <a:endParaRPr lang="hi-IN" sz="2800" b="1" dirty="0" smtClean="0">
              <a:solidFill>
                <a:srgbClr val="FF0000"/>
              </a:solidFill>
            </a:endParaRPr>
          </a:p>
          <a:p>
            <a:pPr algn="just"/>
            <a:endParaRPr lang="hi-IN" sz="2800" b="1" dirty="0" smtClean="0">
              <a:solidFill>
                <a:srgbClr val="FF0000"/>
              </a:solidFill>
            </a:endParaRPr>
          </a:p>
          <a:p>
            <a:pPr algn="just"/>
            <a:endParaRPr lang="hi-IN" sz="2800" b="1" dirty="0" smtClean="0">
              <a:solidFill>
                <a:srgbClr val="FF0000"/>
              </a:solidFill>
            </a:endParaRPr>
          </a:p>
          <a:p>
            <a:pPr algn="just"/>
            <a:endParaRPr lang="hi-IN" sz="2800" b="1" dirty="0" smtClean="0">
              <a:solidFill>
                <a:srgbClr val="FF0000"/>
              </a:solidFill>
            </a:endParaRPr>
          </a:p>
          <a:p>
            <a:pPr algn="just"/>
            <a:r>
              <a:rPr lang="hi-IN" sz="2800" b="1" dirty="0" smtClean="0">
                <a:solidFill>
                  <a:srgbClr val="FF0000"/>
                </a:solidFill>
              </a:rPr>
              <a:t>                </a:t>
            </a:r>
            <a:r>
              <a:rPr lang="hi-IN" sz="4000" b="1" i="1" dirty="0" smtClean="0">
                <a:solidFill>
                  <a:srgbClr val="FF0000"/>
                </a:solidFill>
              </a:rPr>
              <a:t>धन्यवाद्</a:t>
            </a:r>
          </a:p>
          <a:p>
            <a:pPr algn="just"/>
            <a:endParaRPr lang="hi-IN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</TotalTime>
  <Words>122</Words>
  <Application>Microsoft Office PowerPoint</Application>
  <PresentationFormat>On-screen Show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110</cp:revision>
  <dcterms:created xsi:type="dcterms:W3CDTF">2020-04-15T07:39:00Z</dcterms:created>
  <dcterms:modified xsi:type="dcterms:W3CDTF">2020-05-25T07:08:43Z</dcterms:modified>
</cp:coreProperties>
</file>