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64" r:id="rId4"/>
    <p:sldId id="265"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422"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5/25/2020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5/25/2020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सूरदास के पद</a:t>
            </a: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dirty="0" smtClean="0">
                <a:solidFill>
                  <a:srgbClr val="00B050"/>
                </a:solidFill>
                <a:latin typeface="Nirmala UI" panose="020B0502040204020203" pitchFamily="34" charset="0"/>
                <a:cs typeface="Nirmala UI" panose="020B0502040204020203" pitchFamily="34" charset="0"/>
              </a:rPr>
              <a:t> मई 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381000" y="304800"/>
            <a:ext cx="8153400" cy="5867400"/>
          </a:xfrm>
        </p:spPr>
        <p:txBody>
          <a:bodyPr>
            <a:normAutofit fontScale="92500" lnSpcReduction="10000"/>
          </a:bodyPr>
          <a:lstStyle/>
          <a:p>
            <a:r>
              <a:rPr lang="en-US" altLang="en-US" sz="2700" b="1" u="sng" dirty="0" err="1" smtClean="0">
                <a:solidFill>
                  <a:srgbClr val="FF0000"/>
                </a:solidFill>
              </a:rPr>
              <a:t>दिनांक</a:t>
            </a:r>
            <a:r>
              <a:rPr lang="en-US" altLang="en-US" sz="2700" b="1" u="sng" dirty="0" smtClean="0">
                <a:solidFill>
                  <a:srgbClr val="FF0000"/>
                </a:solidFill>
              </a:rPr>
              <a:t>- </a:t>
            </a:r>
            <a:r>
              <a:rPr lang="hi-IN" altLang="en-US" sz="2700" b="1" u="sng" dirty="0" smtClean="0">
                <a:solidFill>
                  <a:srgbClr val="FF0000"/>
                </a:solidFill>
              </a:rPr>
              <a:t>27</a:t>
            </a:r>
            <a:r>
              <a:rPr lang="hi-IN" altLang="en-US" sz="2700" b="1" u="sng" dirty="0" smtClean="0">
                <a:solidFill>
                  <a:srgbClr val="FF0000"/>
                </a:solidFill>
              </a:rPr>
              <a:t>-05</a:t>
            </a:r>
            <a:r>
              <a:rPr lang="en-US" altLang="en-US" sz="2700" b="1" u="sng" dirty="0" smtClean="0">
                <a:solidFill>
                  <a:srgbClr val="FF0000"/>
                </a:solidFill>
              </a:rPr>
              <a:t>-</a:t>
            </a:r>
            <a:r>
              <a:rPr lang="hi-IN" altLang="en-US" sz="2700" b="1" u="sng" dirty="0" smtClean="0">
                <a:solidFill>
                  <a:srgbClr val="FF0000"/>
                </a:solidFill>
              </a:rPr>
              <a:t>2020</a:t>
            </a:r>
          </a:p>
          <a:p>
            <a:pPr algn="just"/>
            <a:r>
              <a:rPr lang="hi-IN" sz="2700" b="1" dirty="0" smtClean="0">
                <a:solidFill>
                  <a:srgbClr val="FF0000"/>
                </a:solidFill>
              </a:rPr>
              <a:t>    </a:t>
            </a:r>
          </a:p>
          <a:p>
            <a:pPr>
              <a:lnSpc>
                <a:spcPct val="200000"/>
              </a:lnSpc>
            </a:pPr>
            <a:r>
              <a:rPr lang="hi-IN" sz="2700" b="1" dirty="0" smtClean="0">
                <a:solidFill>
                  <a:srgbClr val="FF0000"/>
                </a:solidFill>
              </a:rPr>
              <a:t>निरगुन कौन देश कौ बासी।</a:t>
            </a:r>
          </a:p>
          <a:p>
            <a:pPr>
              <a:lnSpc>
                <a:spcPct val="200000"/>
              </a:lnSpc>
            </a:pPr>
            <a:r>
              <a:rPr lang="hi-IN" sz="2700" b="1" dirty="0" smtClean="0">
                <a:solidFill>
                  <a:srgbClr val="FF0000"/>
                </a:solidFill>
              </a:rPr>
              <a:t>मधुकर, कहि समुझाइ, सौंह दै बूझति सांच न हांसी॥</a:t>
            </a:r>
          </a:p>
          <a:p>
            <a:pPr>
              <a:lnSpc>
                <a:spcPct val="200000"/>
              </a:lnSpc>
            </a:pPr>
            <a:r>
              <a:rPr lang="hi-IN" sz="2700" b="1" dirty="0" smtClean="0">
                <a:solidFill>
                  <a:srgbClr val="FF0000"/>
                </a:solidFill>
              </a:rPr>
              <a:t>को है जनक, जननि को कहियत, कौन नारि को दासी।</a:t>
            </a:r>
          </a:p>
          <a:p>
            <a:pPr>
              <a:lnSpc>
                <a:spcPct val="200000"/>
              </a:lnSpc>
            </a:pPr>
            <a:r>
              <a:rPr lang="hi-IN" sz="2700" b="1" dirty="0" smtClean="0">
                <a:solidFill>
                  <a:srgbClr val="FF0000"/>
                </a:solidFill>
              </a:rPr>
              <a:t>कैसो बरन, भेष है कैसो, केहि रस में अभिलाषी॥</a:t>
            </a:r>
          </a:p>
          <a:p>
            <a:pPr>
              <a:lnSpc>
                <a:spcPct val="200000"/>
              </a:lnSpc>
            </a:pPr>
            <a:r>
              <a:rPr lang="hi-IN" sz="2700" b="1" dirty="0" smtClean="0">
                <a:solidFill>
                  <a:srgbClr val="FF0000"/>
                </a:solidFill>
              </a:rPr>
              <a:t>पावैगो पुनि कियो आपुनो जो रे कहैगो गांसी।</a:t>
            </a:r>
          </a:p>
          <a:p>
            <a:pPr>
              <a:lnSpc>
                <a:spcPct val="200000"/>
              </a:lnSpc>
            </a:pPr>
            <a:r>
              <a:rPr lang="hi-IN" sz="2700" b="1" dirty="0" smtClean="0">
                <a:solidFill>
                  <a:srgbClr val="FF0000"/>
                </a:solidFill>
              </a:rPr>
              <a:t>सुनत मौन ह्वै रह्यौ ठगो-सौ सूर सबै मति नासी॥</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228600" y="0"/>
            <a:ext cx="8610600" cy="5867400"/>
          </a:xfrm>
        </p:spPr>
        <p:txBody>
          <a:bodyPr>
            <a:noAutofit/>
          </a:bodyPr>
          <a:lstStyle/>
          <a:p>
            <a:pPr algn="just">
              <a:lnSpc>
                <a:spcPct val="150000"/>
              </a:lnSpc>
            </a:pPr>
            <a:r>
              <a:rPr lang="hi-IN" sz="2200" b="1" dirty="0" smtClean="0">
                <a:solidFill>
                  <a:srgbClr val="FF0000"/>
                </a:solidFill>
              </a:rPr>
              <a:t>भावार्थ :- गोपियां ऐसे ब्रह्म की उपासिकाएं हैं, जो उनके लोक में उन्हीं के समान रहता हो, जिनके पिता भी हो, माता भी हो और स्त्री तथा दासी भी हो। उसका सुन्दर वर्ण भी हो, वेश भी मनमोहक हो और स्वभाव भी सरस हो। इसी लिए वे उद्धव से पूछती हैं, " अच्छी बात है, हम तुम्हारे निर्गुण ब्रह्म से प्रीति जोड़ लेंगी, पर इससे पहले हम तुम्हारे उस निर्गुण का कुछ परिचय चाहती हैं। वह किस देश का रने वाला है, उसके पिता का क्या नाम है, उसकी माता कौन है, कोई उसकी स्त्री भी है, रंग गोरा है या सांवला, वह किस देश में रहता है, उसे क्या-क्या वस्तुएं पसंद हैं, यह सब बतला दो। फिर हम अपने श्यामसुन्दर से उस निर्गुण की तुलना करके बता सकेंगी कि वह प्रीति करने योग्य है या नहीं।" `पावैगो....गांसी,' जो हमारी बातों का सीधा-सच्चा उत्तर न देकर चुभने वाली व्यंग्य की बाते कहेगा, उसे अपने किए का फल मिल जायगा।</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228600" y="0"/>
            <a:ext cx="8610600" cy="5867400"/>
          </a:xfrm>
        </p:spPr>
        <p:txBody>
          <a:bodyPr>
            <a:noAutofit/>
          </a:bodyPr>
          <a:lstStyle/>
          <a:p>
            <a:pPr algn="just">
              <a:lnSpc>
                <a:spcPct val="150000"/>
              </a:lnSpc>
            </a:pPr>
            <a:endParaRPr lang="hi-IN" sz="2200" b="1" dirty="0" smtClean="0">
              <a:solidFill>
                <a:srgbClr val="FF0000"/>
              </a:solidFill>
            </a:endParaRPr>
          </a:p>
          <a:p>
            <a:pPr algn="just">
              <a:lnSpc>
                <a:spcPct val="150000"/>
              </a:lnSpc>
            </a:pPr>
            <a:endParaRPr lang="hi-IN" sz="2200" b="1" dirty="0" smtClean="0">
              <a:solidFill>
                <a:srgbClr val="FF0000"/>
              </a:solidFill>
            </a:endParaRPr>
          </a:p>
          <a:p>
            <a:pPr algn="just">
              <a:lnSpc>
                <a:spcPct val="150000"/>
              </a:lnSpc>
            </a:pPr>
            <a:r>
              <a:rPr lang="hi-IN" sz="2200" b="1" dirty="0" smtClean="0">
                <a:solidFill>
                  <a:srgbClr val="FF0000"/>
                </a:solidFill>
              </a:rPr>
              <a:t>शब्दार्थ :- निरगुन = त्रिगुण से रहित ब्रह्म। सौंह =शपथ, कसम। बूझति =पूछती हैं। जनक =पिता। वरन =वर्ण, रंग। गांसी = व्यंग, चुभने वाली बात।</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335</Words>
  <Application>Microsoft Office PowerPoint</Application>
  <PresentationFormat>On-screen Show (4:3)</PresentationFormat>
  <Paragraphs>33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107</cp:revision>
  <dcterms:created xsi:type="dcterms:W3CDTF">2020-04-15T07:39:00Z</dcterms:created>
  <dcterms:modified xsi:type="dcterms:W3CDTF">2020-05-25T06:46:27Z</dcterms:modified>
</cp:coreProperties>
</file>