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5/10/2020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कबीर</a:t>
            </a:r>
            <a:r>
              <a:rPr lang="en-US" sz="2600" b="1" dirty="0" smtClean="0">
                <a:solidFill>
                  <a:schemeClr val="accent6">
                    <a:lumMod val="50000"/>
                  </a:schemeClr>
                </a:solidFill>
                <a:latin typeface="Nirmala UI" panose="020B0502040204020203" pitchFamily="34" charset="0"/>
                <a:cs typeface="Nirmala UI" panose="020B0502040204020203" pitchFamily="34" charset="0"/>
              </a:rPr>
              <a:t> की साखी)</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smtClean="0">
                <a:solidFill>
                  <a:srgbClr val="00B050"/>
                </a:solidFill>
                <a:latin typeface="Nirmala UI" panose="020B0502040204020203" pitchFamily="34" charset="0"/>
                <a:cs typeface="Nirmala UI" panose="020B0502040204020203" pitchFamily="34" charset="0"/>
              </a:rPr>
              <a:t> मई </a:t>
            </a:r>
            <a:r>
              <a:rPr lang="hi-IN" sz="2400" b="1" dirty="0" smtClean="0">
                <a:solidFill>
                  <a:srgbClr val="00B050"/>
                </a:solidFill>
                <a:latin typeface="Nirmala UI" panose="020B0502040204020203" pitchFamily="34" charset="0"/>
                <a:cs typeface="Nirmala UI" panose="020B0502040204020203" pitchFamily="34" charset="0"/>
              </a:rPr>
              <a:t>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457200" y="685800"/>
            <a:ext cx="7848600" cy="5410200"/>
          </a:xfrm>
        </p:spPr>
        <p:txBody>
          <a:bodyPr>
            <a:normAutofit/>
          </a:bodyPr>
          <a:lstStyle/>
          <a:p>
            <a:r>
              <a:rPr lang="en-US" altLang="en-US" sz="2800" b="1" u="sng" dirty="0" err="1" smtClean="0">
                <a:solidFill>
                  <a:srgbClr val="FF0000"/>
                </a:solidFill>
              </a:rPr>
              <a:t>दिनांक</a:t>
            </a:r>
            <a:r>
              <a:rPr lang="en-US" altLang="en-US" sz="2800" b="1" u="sng" dirty="0" smtClean="0">
                <a:solidFill>
                  <a:srgbClr val="FF0000"/>
                </a:solidFill>
              </a:rPr>
              <a:t>- </a:t>
            </a:r>
            <a:r>
              <a:rPr lang="hi-IN" altLang="en-US" sz="2800" b="1" u="sng" dirty="0" smtClean="0">
                <a:solidFill>
                  <a:srgbClr val="FF0000"/>
                </a:solidFill>
              </a:rPr>
              <a:t>14</a:t>
            </a:r>
            <a:r>
              <a:rPr lang="en-US" altLang="en-US" sz="2800" b="1" u="sng" dirty="0" smtClean="0">
                <a:solidFill>
                  <a:srgbClr val="FF0000"/>
                </a:solidFill>
              </a:rPr>
              <a:t>-</a:t>
            </a:r>
            <a:r>
              <a:rPr lang="hi-IN" altLang="en-US" sz="2800" b="1" u="sng" dirty="0" smtClean="0">
                <a:solidFill>
                  <a:srgbClr val="FF0000"/>
                </a:solidFill>
              </a:rPr>
              <a:t>05</a:t>
            </a:r>
            <a:r>
              <a:rPr lang="en-US" altLang="en-US" sz="2800" b="1" u="sng" dirty="0" smtClean="0">
                <a:solidFill>
                  <a:srgbClr val="FF0000"/>
                </a:solidFill>
              </a:rPr>
              <a:t>-</a:t>
            </a:r>
            <a:r>
              <a:rPr lang="hi-IN" altLang="en-US" sz="2800" b="1" u="sng" dirty="0" smtClean="0">
                <a:solidFill>
                  <a:srgbClr val="FF0000"/>
                </a:solidFill>
              </a:rPr>
              <a:t>2020</a:t>
            </a:r>
          </a:p>
          <a:p>
            <a:pPr algn="just"/>
            <a:r>
              <a:rPr lang="hi-IN" sz="2800" b="1" dirty="0" smtClean="0">
                <a:solidFill>
                  <a:srgbClr val="FF0000"/>
                </a:solidFill>
              </a:rPr>
              <a:t>    </a:t>
            </a:r>
          </a:p>
          <a:p>
            <a:pPr>
              <a:lnSpc>
                <a:spcPct val="200000"/>
              </a:lnSpc>
            </a:pPr>
            <a:r>
              <a:rPr lang="hi-IN" sz="2800" b="1" dirty="0" smtClean="0">
                <a:solidFill>
                  <a:srgbClr val="FF0000"/>
                </a:solidFill>
              </a:rPr>
              <a:t>कबीर इस संसार में, </a:t>
            </a:r>
            <a:endParaRPr lang="hi-IN" sz="2800" b="1" dirty="0" smtClean="0">
              <a:solidFill>
                <a:srgbClr val="FF0000"/>
              </a:solidFill>
            </a:endParaRPr>
          </a:p>
          <a:p>
            <a:pPr>
              <a:lnSpc>
                <a:spcPct val="200000"/>
              </a:lnSpc>
            </a:pPr>
            <a:r>
              <a:rPr lang="hi-IN" sz="2800" b="1" dirty="0" smtClean="0">
                <a:solidFill>
                  <a:srgbClr val="FF0000"/>
                </a:solidFill>
              </a:rPr>
              <a:t>घने </a:t>
            </a:r>
            <a:r>
              <a:rPr lang="hi-IN" sz="2800" b="1" dirty="0" smtClean="0">
                <a:solidFill>
                  <a:srgbClr val="FF0000"/>
                </a:solidFill>
              </a:rPr>
              <a:t>मनुष मतिहीन </a:t>
            </a:r>
            <a:r>
              <a:rPr lang="hi-IN" sz="2800" b="1" dirty="0" smtClean="0">
                <a:solidFill>
                  <a:srgbClr val="FF0000"/>
                </a:solidFill>
              </a:rPr>
              <a:t>।</a:t>
            </a:r>
          </a:p>
          <a:p>
            <a:pPr>
              <a:lnSpc>
                <a:spcPct val="200000"/>
              </a:lnSpc>
            </a:pPr>
            <a:r>
              <a:rPr lang="hi-IN" sz="2800" b="1" dirty="0" smtClean="0">
                <a:solidFill>
                  <a:srgbClr val="FF0000"/>
                </a:solidFill>
              </a:rPr>
              <a:t>राम </a:t>
            </a:r>
            <a:r>
              <a:rPr lang="hi-IN" sz="2800" b="1" dirty="0" smtClean="0">
                <a:solidFill>
                  <a:srgbClr val="FF0000"/>
                </a:solidFill>
              </a:rPr>
              <a:t>नाम जानै नहीं, </a:t>
            </a:r>
            <a:endParaRPr lang="hi-IN" sz="2800" b="1" dirty="0" smtClean="0">
              <a:solidFill>
                <a:srgbClr val="FF0000"/>
              </a:solidFill>
            </a:endParaRPr>
          </a:p>
          <a:p>
            <a:pPr>
              <a:lnSpc>
                <a:spcPct val="200000"/>
              </a:lnSpc>
            </a:pPr>
            <a:r>
              <a:rPr lang="hi-IN" sz="2800" b="1" dirty="0" smtClean="0">
                <a:solidFill>
                  <a:srgbClr val="FF0000"/>
                </a:solidFill>
              </a:rPr>
              <a:t>आये </a:t>
            </a:r>
            <a:r>
              <a:rPr lang="hi-IN" sz="2800" b="1" dirty="0" smtClean="0">
                <a:solidFill>
                  <a:srgbClr val="FF0000"/>
                </a:solidFill>
              </a:rPr>
              <a:t>टापा दीन ।।</a:t>
            </a: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1066800" y="457200"/>
            <a:ext cx="6934200" cy="5410200"/>
          </a:xfrm>
        </p:spPr>
        <p:txBody>
          <a:bodyPr>
            <a:noAutofit/>
          </a:bodyPr>
          <a:lstStyle/>
          <a:p>
            <a:pPr algn="just">
              <a:lnSpc>
                <a:spcPct val="200000"/>
              </a:lnSpc>
            </a:pPr>
            <a:r>
              <a:rPr lang="hi-IN" sz="3000" b="1" dirty="0" smtClean="0">
                <a:solidFill>
                  <a:srgbClr val="FF0000"/>
                </a:solidFill>
              </a:rPr>
              <a:t> </a:t>
            </a:r>
            <a:r>
              <a:rPr lang="hi-IN" sz="2800" b="1" dirty="0" smtClean="0">
                <a:solidFill>
                  <a:srgbClr val="FF0000"/>
                </a:solidFill>
              </a:rPr>
              <a:t> </a:t>
            </a:r>
            <a:r>
              <a:rPr lang="hi-IN" b="1" dirty="0" smtClean="0">
                <a:solidFill>
                  <a:srgbClr val="FF0000"/>
                </a:solidFill>
              </a:rPr>
              <a:t>कबीर कहते हैं कि इस संसार में अधिकतर मनुष्य सर्वथा बद्धिमान होते हुए भी वे अपनी आँखों पर अज्ञान की पट्टी बाँधे रहते हैं। इसीलिए वे राम नाम के मर्म को नहीं जानते। </a:t>
            </a:r>
            <a:endParaRPr lang="hi-IN"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dirty="0">
                <a:solidFill>
                  <a:srgbClr val="FF0000"/>
                </a:solidFill>
              </a:rPr>
              <a:t>                      </a:t>
            </a:r>
            <a:r>
              <a:rPr lang="en-US" sz="3500" dirty="0" smtClean="0">
                <a:solidFill>
                  <a:srgbClr val="FF0000"/>
                </a:solidFill>
              </a:rPr>
              <a:t>           </a:t>
            </a:r>
            <a:endParaRPr lang="hi-IN" sz="3500" dirty="0">
              <a:solidFill>
                <a:srgbClr val="FF0000"/>
              </a:solidFill>
            </a:endParaRPr>
          </a:p>
        </p:txBody>
      </p:sp>
      <p:sp>
        <p:nvSpPr>
          <p:cNvPr id="5" name="Rectangle 4"/>
          <p:cNvSpPr/>
          <p:nvPr/>
        </p:nvSpPr>
        <p:spPr>
          <a:xfrm>
            <a:off x="2133600" y="609600"/>
            <a:ext cx="6172200" cy="4031873"/>
          </a:xfrm>
          <a:prstGeom prst="rect">
            <a:avLst/>
          </a:prstGeom>
        </p:spPr>
        <p:txBody>
          <a:bodyPr wrap="square">
            <a:spAutoFit/>
          </a:bodyPr>
          <a:lstStyle/>
          <a:p>
            <a:pPr>
              <a:lnSpc>
                <a:spcPct val="200000"/>
              </a:lnSpc>
            </a:pPr>
            <a:r>
              <a:rPr lang="hi-IN" sz="3200" b="1" dirty="0" smtClean="0">
                <a:solidFill>
                  <a:srgbClr val="FF0000"/>
                </a:solidFill>
              </a:rPr>
              <a:t>माटी मलनि कुँभार की, </a:t>
            </a:r>
            <a:endParaRPr lang="hi-IN" sz="3200" b="1" dirty="0" smtClean="0">
              <a:solidFill>
                <a:srgbClr val="FF0000"/>
              </a:solidFill>
            </a:endParaRPr>
          </a:p>
          <a:p>
            <a:pPr>
              <a:lnSpc>
                <a:spcPct val="200000"/>
              </a:lnSpc>
            </a:pPr>
            <a:r>
              <a:rPr lang="hi-IN" sz="3200" b="1" dirty="0" smtClean="0">
                <a:solidFill>
                  <a:srgbClr val="FF0000"/>
                </a:solidFill>
              </a:rPr>
              <a:t>घनी </a:t>
            </a:r>
            <a:r>
              <a:rPr lang="hi-IN" sz="3200" b="1" dirty="0" smtClean="0">
                <a:solidFill>
                  <a:srgbClr val="FF0000"/>
                </a:solidFill>
              </a:rPr>
              <a:t>सहै सिरि लात </a:t>
            </a:r>
            <a:r>
              <a:rPr lang="hi-IN" sz="3200" b="1" dirty="0" smtClean="0">
                <a:solidFill>
                  <a:srgbClr val="FF0000"/>
                </a:solidFill>
              </a:rPr>
              <a:t>।</a:t>
            </a:r>
          </a:p>
          <a:p>
            <a:pPr>
              <a:lnSpc>
                <a:spcPct val="200000"/>
              </a:lnSpc>
            </a:pPr>
            <a:r>
              <a:rPr lang="hi-IN" sz="3200" b="1" dirty="0" smtClean="0">
                <a:solidFill>
                  <a:srgbClr val="FF0000"/>
                </a:solidFill>
              </a:rPr>
              <a:t>इहि </a:t>
            </a:r>
            <a:r>
              <a:rPr lang="hi-IN" sz="3200" b="1" dirty="0" smtClean="0">
                <a:solidFill>
                  <a:srgbClr val="FF0000"/>
                </a:solidFill>
              </a:rPr>
              <a:t>औसरि चेत्या नहीं, </a:t>
            </a:r>
            <a:endParaRPr lang="hi-IN" sz="3200" b="1" dirty="0" smtClean="0">
              <a:solidFill>
                <a:srgbClr val="FF0000"/>
              </a:solidFill>
            </a:endParaRPr>
          </a:p>
          <a:p>
            <a:pPr>
              <a:lnSpc>
                <a:spcPct val="200000"/>
              </a:lnSpc>
            </a:pPr>
            <a:r>
              <a:rPr lang="hi-IN" sz="3200" b="1" dirty="0" smtClean="0">
                <a:solidFill>
                  <a:srgbClr val="FF0000"/>
                </a:solidFill>
              </a:rPr>
              <a:t>चूका </a:t>
            </a:r>
            <a:r>
              <a:rPr lang="hi-IN" sz="3200" b="1" dirty="0" smtClean="0">
                <a:solidFill>
                  <a:srgbClr val="FF0000"/>
                </a:solidFill>
              </a:rPr>
              <a:t>अबकी घात ।।</a:t>
            </a:r>
            <a:endParaRPr lang="hi-IN" sz="32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04800" y="228600"/>
            <a:ext cx="8610600" cy="5301451"/>
          </a:xfrm>
          <a:prstGeom prst="rect">
            <a:avLst/>
          </a:prstGeom>
        </p:spPr>
        <p:txBody>
          <a:bodyPr wrap="square">
            <a:spAutoFit/>
          </a:bodyPr>
          <a:lstStyle/>
          <a:p>
            <a:pPr algn="just">
              <a:lnSpc>
                <a:spcPct val="150000"/>
              </a:lnSpc>
            </a:pPr>
            <a:r>
              <a:rPr lang="hi-IN" sz="3200" dirty="0" smtClean="0"/>
              <a:t> </a:t>
            </a:r>
            <a:r>
              <a:rPr lang="hi-IN" sz="2800" b="1" dirty="0" smtClean="0">
                <a:solidFill>
                  <a:srgbClr val="FF0000"/>
                </a:solidFill>
              </a:rPr>
              <a:t>जिस प्रकार मिट्टी को आकार ग्रहण में कुम्हार द्वारा रौंदने की क्रिया में अनेक लातें सहनी पड़ती हैं, उसी प्रकार जीव को संसार में रूप ग्रहण करने में काल और कर्मों की अनेक यातनाएँ सहनी पड़ती हैं। मानव-जीवन ही एक ऐसा अवसर है जब वह अपने वास्तविक स्वरूप को प्राप्त कर सकता है। यदि वह इस अवसर में नहीं चेतता तो अपना दाँव हमेशा के लिए चूक जाता है और मुक्ति की प्राप्ति कठिन हो जाती है।</a:t>
            </a:r>
            <a:endParaRPr lang="hi-IN" sz="28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93</Words>
  <Application>Microsoft Office PowerPoint</Application>
  <PresentationFormat>On-screen Show (4:3)</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84</cp:revision>
  <dcterms:created xsi:type="dcterms:W3CDTF">2020-04-15T07:39:00Z</dcterms:created>
  <dcterms:modified xsi:type="dcterms:W3CDTF">2020-05-10T02:37:38Z</dcterms:modified>
</cp:coreProperties>
</file>