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63" r:id="rId4"/>
    <p:sldId id="267" r:id="rId5"/>
    <p:sldId id="259" r:id="rId6"/>
    <p:sldId id="260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86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CAB7D-5B61-4A37-BC42-40E99AAF359D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44C75-94DA-46C3-BDB3-99B157801F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CAB7D-5B61-4A37-BC42-40E99AAF359D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44C75-94DA-46C3-BDB3-99B157801F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CAB7D-5B61-4A37-BC42-40E99AAF359D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44C75-94DA-46C3-BDB3-99B157801F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CAB7D-5B61-4A37-BC42-40E99AAF359D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44C75-94DA-46C3-BDB3-99B157801F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CAB7D-5B61-4A37-BC42-40E99AAF359D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44C75-94DA-46C3-BDB3-99B157801F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CAB7D-5B61-4A37-BC42-40E99AAF359D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44C75-94DA-46C3-BDB3-99B157801F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CAB7D-5B61-4A37-BC42-40E99AAF359D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44C75-94DA-46C3-BDB3-99B157801F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CAB7D-5B61-4A37-BC42-40E99AAF359D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44C75-94DA-46C3-BDB3-99B157801F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CAB7D-5B61-4A37-BC42-40E99AAF359D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44C75-94DA-46C3-BDB3-99B157801F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CAB7D-5B61-4A37-BC42-40E99AAF359D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44C75-94DA-46C3-BDB3-99B157801F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CAB7D-5B61-4A37-BC42-40E99AAF359D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44C75-94DA-46C3-BDB3-99B157801F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CAB7D-5B61-4A37-BC42-40E99AAF359D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A44C75-94DA-46C3-BDB3-99B157801F9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7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380999"/>
            <a:ext cx="7391400" cy="3657601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 D Co-ordinate Geometry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Lecture-19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hyperbola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Dated:-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18.05.2020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PPT-15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UG (B.Sc., Part-1)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4343400"/>
            <a:ext cx="7543800" cy="18288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Dr. Md.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Ataur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Rahman</a:t>
            </a:r>
            <a:endParaRPr lang="en-US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Guest Faculty</a:t>
            </a:r>
          </a:p>
          <a:p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Department of Mathematics</a:t>
            </a:r>
            <a:endParaRPr lang="en-US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M.L.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Arya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College,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Kasba</a:t>
            </a:r>
            <a:endParaRPr lang="en-US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PURNEA UNIVERSITY, PURNIA</a:t>
            </a:r>
            <a:endParaRPr lang="en-US" dirty="0" smtClean="0">
              <a:solidFill>
                <a:srgbClr val="00B05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3058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Important terms related to an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hyperbola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562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Centre:-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The mid-point of the</a:t>
            </a:r>
          </a:p>
          <a:p>
            <a:pPr>
              <a:buNone/>
            </a:pP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line 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segment  joining the foci</a:t>
            </a:r>
          </a:p>
          <a:p>
            <a:pPr>
              <a:buNone/>
            </a:pP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of 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ellipse is called centre.</a:t>
            </a:r>
            <a:endParaRPr lang="en-US" sz="24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Here C- centre</a:t>
            </a: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Axes of the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hyperbola:</a:t>
            </a:r>
            <a:endParaRPr lang="en-US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Transverse 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axis:</a:t>
            </a:r>
            <a:r>
              <a:rPr lang="en-US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-The line segment</a:t>
            </a:r>
          </a:p>
          <a:p>
            <a:pPr>
              <a:buNone/>
            </a:pPr>
            <a:r>
              <a:rPr lang="en-US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 passing through </a:t>
            </a:r>
            <a:r>
              <a:rPr lang="en-US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the foci </a:t>
            </a:r>
            <a:r>
              <a:rPr lang="en-US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of the </a:t>
            </a:r>
          </a:p>
          <a:p>
            <a:pPr>
              <a:buNone/>
            </a:pPr>
            <a:r>
              <a:rPr lang="en-US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  hyperbola is called transverse axis.</a:t>
            </a:r>
            <a:endParaRPr lang="en-US" sz="2400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Conjugate 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axis</a:t>
            </a:r>
            <a:r>
              <a:rPr lang="en-US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:-The line segment</a:t>
            </a:r>
          </a:p>
          <a:p>
            <a:pPr>
              <a:buNone/>
            </a:pPr>
            <a:r>
              <a:rPr lang="en-US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  passing </a:t>
            </a:r>
            <a:r>
              <a:rPr lang="en-US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through the centre  and perpendicular to the </a:t>
            </a:r>
            <a:r>
              <a:rPr lang="en-US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conjugate axis of the hyperbola. </a:t>
            </a:r>
            <a:r>
              <a:rPr lang="en-US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In the figure </a:t>
            </a:r>
            <a:r>
              <a:rPr lang="en-US" sz="24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BB´</a:t>
            </a:r>
            <a:r>
              <a:rPr lang="en-US" sz="24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→Conjugate</a:t>
            </a:r>
            <a:r>
              <a:rPr lang="en-US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axis</a:t>
            </a:r>
            <a:endParaRPr lang="en-US" sz="2400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800" dirty="0" smtClean="0"/>
              <a:t>                                                                    </a:t>
            </a:r>
            <a:endParaRPr lang="en-US" sz="2800" dirty="0"/>
          </a:p>
        </p:txBody>
      </p:sp>
      <p:cxnSp>
        <p:nvCxnSpPr>
          <p:cNvPr id="10" name="Straight Arrow Connector 9"/>
          <p:cNvCxnSpPr/>
          <p:nvPr/>
        </p:nvCxnSpPr>
        <p:spPr>
          <a:xfrm rot="5400000" flipH="1">
            <a:off x="4991100" y="2857500"/>
            <a:ext cx="2666206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5400000">
            <a:off x="5905500" y="4533900"/>
            <a:ext cx="838994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4191000" y="3124200"/>
            <a:ext cx="457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8686800" y="2905780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Yu Gothic UI Semilight" pitchFamily="34" charset="-128"/>
                <a:ea typeface="Yu Gothic UI Semilight" pitchFamily="34" charset="-128"/>
              </a:rPr>
              <a:t>X</a:t>
            </a:r>
            <a:endParaRPr lang="en-US" sz="2800" dirty="0">
              <a:latin typeface="Yu Gothic UI Semilight" pitchFamily="34" charset="-128"/>
              <a:ea typeface="Yu Gothic UI Semilight" pitchFamily="34" charset="-128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467600" y="3124200"/>
            <a:ext cx="1066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 S(focus)  </a:t>
            </a:r>
            <a:endParaRPr lang="en-US" sz="2000" i="1" dirty="0"/>
          </a:p>
        </p:txBody>
      </p:sp>
      <p:cxnSp>
        <p:nvCxnSpPr>
          <p:cNvPr id="54" name="Straight Connector 53"/>
          <p:cNvCxnSpPr/>
          <p:nvPr/>
        </p:nvCxnSpPr>
        <p:spPr>
          <a:xfrm rot="5400000">
            <a:off x="5334000" y="2971800"/>
            <a:ext cx="2743994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6248400" y="1752600"/>
            <a:ext cx="3241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B</a:t>
            </a:r>
            <a:endParaRPr lang="en-US" sz="2000" dirty="0"/>
          </a:p>
        </p:txBody>
      </p:sp>
      <p:sp>
        <p:nvSpPr>
          <p:cNvPr id="65" name="TextBox 64"/>
          <p:cNvSpPr txBox="1"/>
          <p:nvPr/>
        </p:nvSpPr>
        <p:spPr>
          <a:xfrm>
            <a:off x="6252374" y="41148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B´</a:t>
            </a:r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6399964" y="22860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69" name="TextBox 68"/>
          <p:cNvSpPr txBox="1"/>
          <p:nvPr/>
        </p:nvSpPr>
        <p:spPr>
          <a:xfrm>
            <a:off x="6476908" y="3048000"/>
            <a:ext cx="3048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Z</a:t>
            </a:r>
            <a:endParaRPr lang="en-US" sz="2000" dirty="0"/>
          </a:p>
        </p:txBody>
      </p:sp>
      <p:sp>
        <p:nvSpPr>
          <p:cNvPr id="73" name="TextBox 72"/>
          <p:cNvSpPr txBox="1"/>
          <p:nvPr/>
        </p:nvSpPr>
        <p:spPr>
          <a:xfrm>
            <a:off x="6248400" y="4278868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Directrix</a:t>
            </a:r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4648200" y="311527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</a:t>
            </a:r>
            <a:r>
              <a:rPr lang="en-US" dirty="0" smtClean="0"/>
              <a:t>S</a:t>
            </a:r>
            <a:r>
              <a:rPr lang="en-US" dirty="0" smtClean="0"/>
              <a:t>'</a:t>
            </a:r>
          </a:p>
          <a:p>
            <a:r>
              <a:rPr lang="en-US" dirty="0" smtClean="0"/>
              <a:t>(focus)</a:t>
            </a:r>
            <a:endParaRPr lang="en-US" dirty="0"/>
          </a:p>
        </p:txBody>
      </p:sp>
      <p:sp>
        <p:nvSpPr>
          <p:cNvPr id="75" name="Oval 74"/>
          <p:cNvSpPr/>
          <p:nvPr/>
        </p:nvSpPr>
        <p:spPr>
          <a:xfrm>
            <a:off x="5638800" y="3124200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 flipH="1">
            <a:off x="6934200" y="3124200"/>
            <a:ext cx="76200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Arc 34"/>
          <p:cNvSpPr/>
          <p:nvPr/>
        </p:nvSpPr>
        <p:spPr>
          <a:xfrm flipH="1">
            <a:off x="7010400" y="2286000"/>
            <a:ext cx="2133600" cy="1676400"/>
          </a:xfrm>
          <a:prstGeom prst="arc">
            <a:avLst>
              <a:gd name="adj1" fmla="val 16411321"/>
              <a:gd name="adj2" fmla="val 528159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7" name="Straight Connector 36"/>
          <p:cNvCxnSpPr/>
          <p:nvPr/>
        </p:nvCxnSpPr>
        <p:spPr>
          <a:xfrm rot="5400000" flipH="1" flipV="1">
            <a:off x="4724400" y="3048000"/>
            <a:ext cx="2437606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Arc 40"/>
          <p:cNvSpPr/>
          <p:nvPr/>
        </p:nvSpPr>
        <p:spPr>
          <a:xfrm>
            <a:off x="3733800" y="2286000"/>
            <a:ext cx="1905000" cy="1752600"/>
          </a:xfrm>
          <a:prstGeom prst="arc">
            <a:avLst>
              <a:gd name="adj1" fmla="val 16730064"/>
              <a:gd name="adj2" fmla="val 488433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7543800" y="3124200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5715000" y="3048000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Z'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5638800" y="2286000"/>
            <a:ext cx="433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M'</a:t>
            </a:r>
            <a:endParaRPr lang="en-US" dirty="0"/>
          </a:p>
        </p:txBody>
      </p:sp>
      <p:sp>
        <p:nvSpPr>
          <p:cNvPr id="58" name="Oval 57"/>
          <p:cNvSpPr/>
          <p:nvPr/>
        </p:nvSpPr>
        <p:spPr>
          <a:xfrm>
            <a:off x="5181600" y="3124200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5334000" y="3048000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A'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6781800" y="304800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6019800" y="3048000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graphicFrame>
        <p:nvGraphicFramePr>
          <p:cNvPr id="43" name="Object 42"/>
          <p:cNvGraphicFramePr>
            <a:graphicFrameLocks noChangeAspect="1"/>
          </p:cNvGraphicFramePr>
          <p:nvPr/>
        </p:nvGraphicFramePr>
        <p:xfrm>
          <a:off x="685800" y="4724400"/>
          <a:ext cx="6019800" cy="304800"/>
        </p:xfrm>
        <a:graphic>
          <a:graphicData uri="http://schemas.openxmlformats.org/presentationml/2006/ole">
            <p:oleObj spid="_x0000_s21510" name="Equation" r:id="rId3" imgW="4063680" imgH="203040" progId="Equation.DSMT4">
              <p:embed/>
            </p:oleObj>
          </a:graphicData>
        </a:graphic>
      </p:graphicFrame>
      <p:cxnSp>
        <p:nvCxnSpPr>
          <p:cNvPr id="45" name="Straight Connector 44"/>
          <p:cNvCxnSpPr/>
          <p:nvPr/>
        </p:nvCxnSpPr>
        <p:spPr>
          <a:xfrm rot="5400000" flipH="1" flipV="1">
            <a:off x="6629400" y="3124200"/>
            <a:ext cx="1828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rot="5400000">
            <a:off x="4229100" y="3162300"/>
            <a:ext cx="1905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7315200" y="2145268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82" name="TextBox 81"/>
          <p:cNvSpPr txBox="1"/>
          <p:nvPr/>
        </p:nvSpPr>
        <p:spPr>
          <a:xfrm>
            <a:off x="7391400" y="3962400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L'</a:t>
            </a:r>
            <a:endParaRPr lang="en-US" dirty="0"/>
          </a:p>
        </p:txBody>
      </p:sp>
      <p:sp>
        <p:nvSpPr>
          <p:cNvPr id="83" name="TextBox 82"/>
          <p:cNvSpPr txBox="1"/>
          <p:nvPr/>
        </p:nvSpPr>
        <p:spPr>
          <a:xfrm>
            <a:off x="5105308" y="213360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84" name="TextBox 83"/>
          <p:cNvSpPr txBox="1"/>
          <p:nvPr/>
        </p:nvSpPr>
        <p:spPr>
          <a:xfrm>
            <a:off x="5105400" y="3810000"/>
            <a:ext cx="356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K'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Continue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53400" cy="487680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sz="1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Vertices:</a:t>
            </a:r>
            <a:r>
              <a:rPr lang="en-US" sz="11200" dirty="0" smtClean="0">
                <a:latin typeface="Times New Roman" pitchFamily="18" charset="0"/>
                <a:cs typeface="Times New Roman" pitchFamily="18" charset="0"/>
              </a:rPr>
              <a:t>-The </a:t>
            </a:r>
            <a:r>
              <a:rPr lang="en-US" sz="11200" dirty="0" smtClean="0">
                <a:latin typeface="Times New Roman" pitchFamily="18" charset="0"/>
                <a:cs typeface="Times New Roman" pitchFamily="18" charset="0"/>
              </a:rPr>
              <a:t>points at which the hyperbola intersects the transverse axis </a:t>
            </a:r>
            <a:r>
              <a:rPr lang="en-US" sz="11200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11200" dirty="0" smtClean="0">
                <a:latin typeface="Times New Roman" pitchFamily="18" charset="0"/>
                <a:cs typeface="Times New Roman" pitchFamily="18" charset="0"/>
              </a:rPr>
              <a:t>are </a:t>
            </a:r>
            <a:r>
              <a:rPr lang="en-US" sz="11200" dirty="0" smtClean="0">
                <a:latin typeface="Times New Roman" pitchFamily="18" charset="0"/>
                <a:cs typeface="Times New Roman" pitchFamily="18" charset="0"/>
              </a:rPr>
              <a:t>called its vertices.</a:t>
            </a:r>
          </a:p>
          <a:p>
            <a:pPr>
              <a:buNone/>
            </a:pPr>
            <a:r>
              <a:rPr lang="en-US" sz="112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11200" dirty="0" smtClean="0">
                <a:latin typeface="Times New Roman" pitchFamily="18" charset="0"/>
                <a:cs typeface="Times New Roman" pitchFamily="18" charset="0"/>
              </a:rPr>
              <a:t>the above </a:t>
            </a:r>
            <a:r>
              <a:rPr lang="en-US" sz="11200" dirty="0" smtClean="0">
                <a:latin typeface="Times New Roman" pitchFamily="18" charset="0"/>
                <a:cs typeface="Times New Roman" pitchFamily="18" charset="0"/>
              </a:rPr>
              <a:t>figure, </a:t>
            </a:r>
            <a:r>
              <a:rPr lang="en-US" sz="112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112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11200" i="1" dirty="0" smtClean="0">
                <a:latin typeface="Times New Roman" pitchFamily="18" charset="0"/>
                <a:cs typeface="Times New Roman" pitchFamily="18" charset="0"/>
              </a:rPr>
              <a:t>A´</a:t>
            </a:r>
            <a:r>
              <a:rPr lang="en-US" sz="11200" dirty="0" smtClean="0">
                <a:latin typeface="Times New Roman" pitchFamily="18" charset="0"/>
                <a:cs typeface="Times New Roman" pitchFamily="18" charset="0"/>
              </a:rPr>
              <a:t> are vertices of the </a:t>
            </a:r>
            <a:r>
              <a:rPr lang="en-US" sz="11200" dirty="0" smtClean="0">
                <a:latin typeface="Times New Roman" pitchFamily="18" charset="0"/>
                <a:cs typeface="Times New Roman" pitchFamily="18" charset="0"/>
              </a:rPr>
              <a:t>hyperbola</a:t>
            </a:r>
            <a:r>
              <a:rPr lang="en-US" sz="11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1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1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Latus</a:t>
            </a:r>
            <a:r>
              <a:rPr lang="en-US" sz="1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-rectum</a:t>
            </a:r>
            <a:r>
              <a:rPr lang="en-US" sz="11200" dirty="0" smtClean="0">
                <a:latin typeface="Times New Roman" pitchFamily="18" charset="0"/>
                <a:cs typeface="Times New Roman" pitchFamily="18" charset="0"/>
              </a:rPr>
              <a:t>:-The chord passing through the focus and perpendicular to the </a:t>
            </a:r>
            <a:r>
              <a:rPr lang="en-US" sz="11200" dirty="0" smtClean="0">
                <a:latin typeface="Times New Roman" pitchFamily="18" charset="0"/>
                <a:cs typeface="Times New Roman" pitchFamily="18" charset="0"/>
              </a:rPr>
              <a:t>transverse </a:t>
            </a:r>
            <a:r>
              <a:rPr lang="en-US" sz="11200" dirty="0" smtClean="0">
                <a:latin typeface="Times New Roman" pitchFamily="18" charset="0"/>
                <a:cs typeface="Times New Roman" pitchFamily="18" charset="0"/>
              </a:rPr>
              <a:t>axis</a:t>
            </a:r>
            <a:r>
              <a:rPr lang="en-US" sz="112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r>
              <a:rPr lang="en-US" sz="11200" dirty="0" smtClean="0">
                <a:latin typeface="Times New Roman" pitchFamily="18" charset="0"/>
                <a:cs typeface="Times New Roman" pitchFamily="18" charset="0"/>
              </a:rPr>
              <a:t>In the Figure, </a:t>
            </a:r>
          </a:p>
          <a:p>
            <a:pPr>
              <a:buNone/>
            </a:pPr>
            <a:endParaRPr lang="en-US" sz="1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1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Note</a:t>
            </a:r>
            <a:r>
              <a:rPr lang="en-US" sz="11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:- In an ellipse</a:t>
            </a:r>
          </a:p>
          <a:p>
            <a:pPr>
              <a:buNone/>
            </a:pPr>
            <a:r>
              <a:rPr lang="en-US" sz="1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Length of </a:t>
            </a:r>
            <a:r>
              <a:rPr lang="en-US" sz="1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transverse</a:t>
            </a:r>
            <a:r>
              <a:rPr lang="en-US" sz="1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-axis</a:t>
            </a:r>
            <a:endParaRPr lang="en-US" sz="1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Length </a:t>
            </a:r>
            <a:r>
              <a:rPr lang="en-US" sz="1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1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conjugate</a:t>
            </a:r>
            <a:r>
              <a:rPr lang="en-US" sz="1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-axis</a:t>
            </a:r>
            <a:endParaRPr lang="en-US" sz="1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267200" y="5638800"/>
          <a:ext cx="1600200" cy="381000"/>
        </p:xfrm>
        <a:graphic>
          <a:graphicData uri="http://schemas.openxmlformats.org/presentationml/2006/ole">
            <p:oleObj spid="_x0000_s18433" name="Equation" r:id="rId3" imgW="711000" imgH="17748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114800" y="6019800"/>
          <a:ext cx="2133600" cy="381000"/>
        </p:xfrm>
        <a:graphic>
          <a:graphicData uri="http://schemas.openxmlformats.org/presentationml/2006/ole">
            <p:oleObj spid="_x0000_s18435" name="Equation" r:id="rId4" imgW="698400" imgH="177480" progId="Equation.DSMT4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2479675" y="4000500"/>
          <a:ext cx="5445125" cy="952500"/>
        </p:xfrm>
        <a:graphic>
          <a:graphicData uri="http://schemas.openxmlformats.org/presentationml/2006/ole">
            <p:oleObj spid="_x0000_s18437" name="Equation" r:id="rId5" imgW="3276360" imgH="6346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305800" cy="10668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focal property of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hyperbola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562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Property: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-The 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difference 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of the focal </a:t>
            </a:r>
          </a:p>
          <a:p>
            <a:pPr>
              <a:buNone/>
            </a:pP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distances of any point on 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endParaRPr lang="en-US" sz="24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yperbola is 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constant and 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endParaRPr lang="en-US" sz="24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equal to the length of the</a:t>
            </a:r>
          </a:p>
          <a:p>
            <a:pPr>
              <a:buNone/>
            </a:pP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transverse 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axis of 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</a:p>
          <a:p>
            <a:pPr>
              <a:buNone/>
            </a:pP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hyperbola.</a:t>
            </a:r>
            <a:endParaRPr lang="en-US" sz="24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i.e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 be a point on  the ellipse, then</a:t>
            </a:r>
          </a:p>
          <a:p>
            <a:pPr>
              <a:buNone/>
            </a:pPr>
            <a:endParaRPr lang="en-US" sz="2400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800" dirty="0" smtClean="0"/>
              <a:t>                                                                    </a:t>
            </a:r>
            <a:endParaRPr lang="en-US" sz="2800" dirty="0"/>
          </a:p>
        </p:txBody>
      </p:sp>
      <p:cxnSp>
        <p:nvCxnSpPr>
          <p:cNvPr id="10" name="Straight Arrow Connector 9"/>
          <p:cNvCxnSpPr/>
          <p:nvPr/>
        </p:nvCxnSpPr>
        <p:spPr>
          <a:xfrm rot="5400000" flipH="1">
            <a:off x="4991100" y="2857500"/>
            <a:ext cx="2666206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5400000">
            <a:off x="5905500" y="4533900"/>
            <a:ext cx="838994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4191000" y="3124200"/>
            <a:ext cx="457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8686800" y="2905780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Yu Gothic UI Semilight" pitchFamily="34" charset="-128"/>
                <a:ea typeface="Yu Gothic UI Semilight" pitchFamily="34" charset="-128"/>
              </a:rPr>
              <a:t>X</a:t>
            </a:r>
            <a:endParaRPr lang="en-US" sz="2800" dirty="0">
              <a:latin typeface="Yu Gothic UI Semilight" pitchFamily="34" charset="-128"/>
              <a:ea typeface="Yu Gothic UI Semilight" pitchFamily="34" charset="-128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467600" y="3124200"/>
            <a:ext cx="1066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 </a:t>
            </a:r>
            <a:r>
              <a:rPr lang="en-US" sz="2000" i="1" dirty="0" smtClean="0"/>
              <a:t>S(ae,0)  </a:t>
            </a:r>
            <a:endParaRPr lang="en-US" sz="2000" i="1" dirty="0"/>
          </a:p>
        </p:txBody>
      </p:sp>
      <p:cxnSp>
        <p:nvCxnSpPr>
          <p:cNvPr id="54" name="Straight Connector 53"/>
          <p:cNvCxnSpPr/>
          <p:nvPr/>
        </p:nvCxnSpPr>
        <p:spPr>
          <a:xfrm rot="5400000">
            <a:off x="5334000" y="2971800"/>
            <a:ext cx="2743994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6248400" y="1752600"/>
            <a:ext cx="3241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B</a:t>
            </a:r>
            <a:endParaRPr lang="en-US" sz="2000" dirty="0"/>
          </a:p>
        </p:txBody>
      </p:sp>
      <p:sp>
        <p:nvSpPr>
          <p:cNvPr id="65" name="TextBox 64"/>
          <p:cNvSpPr txBox="1"/>
          <p:nvPr/>
        </p:nvSpPr>
        <p:spPr>
          <a:xfrm>
            <a:off x="6252374" y="41148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B´</a:t>
            </a:r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6399964" y="22860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69" name="TextBox 68"/>
          <p:cNvSpPr txBox="1"/>
          <p:nvPr/>
        </p:nvSpPr>
        <p:spPr>
          <a:xfrm>
            <a:off x="6476908" y="3048000"/>
            <a:ext cx="3048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Z</a:t>
            </a:r>
            <a:endParaRPr lang="en-US" sz="2000" dirty="0"/>
          </a:p>
        </p:txBody>
      </p:sp>
      <p:sp>
        <p:nvSpPr>
          <p:cNvPr id="73" name="TextBox 72"/>
          <p:cNvSpPr txBox="1"/>
          <p:nvPr/>
        </p:nvSpPr>
        <p:spPr>
          <a:xfrm>
            <a:off x="6248400" y="4278868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Directrix</a:t>
            </a:r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4724400" y="31242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</a:t>
            </a:r>
          </a:p>
          <a:p>
            <a:r>
              <a:rPr lang="en-US" dirty="0" smtClean="0"/>
              <a:t>S'</a:t>
            </a:r>
            <a:r>
              <a:rPr lang="en-US" i="1" dirty="0" smtClean="0"/>
              <a:t>(</a:t>
            </a:r>
            <a:r>
              <a:rPr lang="en-US" i="1" dirty="0" smtClean="0"/>
              <a:t>ae,0</a:t>
            </a:r>
            <a:r>
              <a:rPr lang="en-US" i="1" dirty="0" smtClean="0"/>
              <a:t>)</a:t>
            </a:r>
            <a:endParaRPr lang="en-US" i="1" dirty="0"/>
          </a:p>
        </p:txBody>
      </p:sp>
      <p:sp>
        <p:nvSpPr>
          <p:cNvPr id="75" name="Oval 74"/>
          <p:cNvSpPr/>
          <p:nvPr/>
        </p:nvSpPr>
        <p:spPr>
          <a:xfrm>
            <a:off x="5638800" y="3124200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 flipH="1">
            <a:off x="6934200" y="3124200"/>
            <a:ext cx="76200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Arc 34"/>
          <p:cNvSpPr/>
          <p:nvPr/>
        </p:nvSpPr>
        <p:spPr>
          <a:xfrm flipH="1">
            <a:off x="7010400" y="2286000"/>
            <a:ext cx="2133600" cy="1752600"/>
          </a:xfrm>
          <a:prstGeom prst="arc">
            <a:avLst>
              <a:gd name="adj1" fmla="val 16411321"/>
              <a:gd name="adj2" fmla="val 528159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7" name="Straight Connector 36"/>
          <p:cNvCxnSpPr/>
          <p:nvPr/>
        </p:nvCxnSpPr>
        <p:spPr>
          <a:xfrm rot="5400000" flipH="1" flipV="1">
            <a:off x="4724400" y="3048000"/>
            <a:ext cx="2437606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Arc 40"/>
          <p:cNvSpPr/>
          <p:nvPr/>
        </p:nvSpPr>
        <p:spPr>
          <a:xfrm>
            <a:off x="3733800" y="2286000"/>
            <a:ext cx="1905000" cy="1752600"/>
          </a:xfrm>
          <a:prstGeom prst="arc">
            <a:avLst>
              <a:gd name="adj1" fmla="val 16730064"/>
              <a:gd name="adj2" fmla="val 488433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7543800" y="3124200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5715000" y="3048000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Z'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5638800" y="2286000"/>
            <a:ext cx="433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M'</a:t>
            </a:r>
            <a:endParaRPr lang="en-US" dirty="0"/>
          </a:p>
        </p:txBody>
      </p:sp>
      <p:sp>
        <p:nvSpPr>
          <p:cNvPr id="58" name="Oval 57"/>
          <p:cNvSpPr/>
          <p:nvPr/>
        </p:nvSpPr>
        <p:spPr>
          <a:xfrm>
            <a:off x="5181600" y="3124200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5334000" y="3048000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A'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6781800" y="304800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6019800" y="3048000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graphicFrame>
        <p:nvGraphicFramePr>
          <p:cNvPr id="39" name="Object 38"/>
          <p:cNvGraphicFramePr>
            <a:graphicFrameLocks noChangeAspect="1"/>
          </p:cNvGraphicFramePr>
          <p:nvPr/>
        </p:nvGraphicFramePr>
        <p:xfrm>
          <a:off x="533400" y="4419600"/>
          <a:ext cx="5029200" cy="381000"/>
        </p:xfrm>
        <a:graphic>
          <a:graphicData uri="http://schemas.openxmlformats.org/presentationml/2006/ole">
            <p:oleObj spid="_x0000_s22531" name="Equation" r:id="rId3" imgW="2984400" imgH="203040" progId="Equation.DSMT4">
              <p:embed/>
            </p:oleObj>
          </a:graphicData>
        </a:graphic>
      </p:graphicFrame>
      <p:cxnSp>
        <p:nvCxnSpPr>
          <p:cNvPr id="44" name="Straight Connector 43"/>
          <p:cNvCxnSpPr>
            <a:endCxn id="59" idx="6"/>
          </p:cNvCxnSpPr>
          <p:nvPr/>
        </p:nvCxnSpPr>
        <p:spPr>
          <a:xfrm rot="16200000" flipV="1">
            <a:off x="7169958" y="2743662"/>
            <a:ext cx="571500" cy="1895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74" idx="0"/>
            <a:endCxn id="59" idx="6"/>
          </p:cNvCxnSpPr>
          <p:nvPr/>
        </p:nvCxnSpPr>
        <p:spPr>
          <a:xfrm rot="5400000" flipH="1" flipV="1">
            <a:off x="6004560" y="1767842"/>
            <a:ext cx="571499" cy="21412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al 58"/>
          <p:cNvSpPr/>
          <p:nvPr/>
        </p:nvSpPr>
        <p:spPr>
          <a:xfrm flipV="1">
            <a:off x="7315200" y="2514601"/>
            <a:ext cx="45719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1" name="Straight Connector 60"/>
          <p:cNvCxnSpPr>
            <a:stCxn id="59" idx="3"/>
          </p:cNvCxnSpPr>
          <p:nvPr/>
        </p:nvCxnSpPr>
        <p:spPr>
          <a:xfrm rot="16200000" flipV="1">
            <a:off x="6627168" y="1831032"/>
            <a:ext cx="11160" cy="13782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7315200" y="2362200"/>
            <a:ext cx="705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P(</a:t>
            </a:r>
            <a:r>
              <a:rPr lang="en-US" dirty="0" err="1" smtClean="0"/>
              <a:t>x,y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focal property of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hyperbola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Proof: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Let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P(x, y)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be any point on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hyperbola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By the definition,  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144713" y="2133600"/>
          <a:ext cx="1881187" cy="762000"/>
        </p:xfrm>
        <a:graphic>
          <a:graphicData uri="http://schemas.openxmlformats.org/presentationml/2006/ole">
            <p:oleObj spid="_x0000_s2050" name="Equation" r:id="rId3" imgW="1041120" imgH="41904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587500" y="3352800"/>
          <a:ext cx="6565900" cy="3073400"/>
        </p:xfrm>
        <a:graphic>
          <a:graphicData uri="http://schemas.openxmlformats.org/presentationml/2006/ole">
            <p:oleObj spid="_x0000_s2051" name="Equation" r:id="rId4" imgW="4038480" imgH="17524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focal property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According to focal property</a:t>
            </a:r>
          </a:p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Definition of 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 hyperbola: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-A hyperbola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the locus of a point in a plane such that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difference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 its distances from two fixed points in the plane is always constant and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equal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length of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transverse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-axis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i.e.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371600" y="4876800"/>
          <a:ext cx="3505200" cy="381000"/>
        </p:xfrm>
        <a:graphic>
          <a:graphicData uri="http://schemas.openxmlformats.org/presentationml/2006/ole">
            <p:oleObj spid="_x0000_s19458" name="Equation" r:id="rId3" imgW="1612800" imgH="1774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Summary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371600"/>
          <a:ext cx="8229600" cy="536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Properties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</a:t>
                      </a:r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Transverse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hyperbola</a:t>
                      </a:r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</a:t>
                      </a:r>
                      <a:r>
                        <a:rPr lang="en-US" dirty="0" smtClean="0"/>
                        <a:t>Conjugate</a:t>
                      </a:r>
                      <a:r>
                        <a:rPr lang="en-US" baseline="0" dirty="0" smtClean="0"/>
                        <a:t> hyperbola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Centre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(0,0)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        (0,0)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Vertices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>
                          <a:latin typeface="Times New Roman" pitchFamily="18" charset="0"/>
                          <a:cs typeface="Times New Roman" pitchFamily="18" charset="0"/>
                        </a:rPr>
                        <a:t>     (-a,0) 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and </a:t>
                      </a:r>
                      <a:r>
                        <a:rPr lang="en-US" i="1" dirty="0" smtClean="0">
                          <a:latin typeface="Times New Roman" pitchFamily="18" charset="0"/>
                          <a:cs typeface="Times New Roman" pitchFamily="18" charset="0"/>
                        </a:rPr>
                        <a:t>(a,0)</a:t>
                      </a:r>
                      <a:endParaRPr lang="en-US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>
                          <a:latin typeface="Times New Roman" pitchFamily="18" charset="0"/>
                          <a:cs typeface="Times New Roman" pitchFamily="18" charset="0"/>
                        </a:rPr>
                        <a:t>   (0,-a) 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and </a:t>
                      </a:r>
                      <a:r>
                        <a:rPr lang="en-US" i="1" dirty="0" smtClean="0">
                          <a:latin typeface="Times New Roman" pitchFamily="18" charset="0"/>
                          <a:cs typeface="Times New Roman" pitchFamily="18" charset="0"/>
                        </a:rPr>
                        <a:t>(0,a)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Foci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>
                          <a:latin typeface="Times New Roman" pitchFamily="18" charset="0"/>
                          <a:cs typeface="Times New Roman" pitchFamily="18" charset="0"/>
                        </a:rPr>
                        <a:t>    (-ae,0) 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and </a:t>
                      </a:r>
                      <a:r>
                        <a:rPr lang="en-US" i="1" dirty="0" smtClean="0">
                          <a:latin typeface="Times New Roman" pitchFamily="18" charset="0"/>
                          <a:cs typeface="Times New Roman" pitchFamily="18" charset="0"/>
                        </a:rPr>
                        <a:t>(ae,0)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 smtClean="0">
                          <a:latin typeface="Times New Roman" pitchFamily="18" charset="0"/>
                          <a:cs typeface="Times New Roman" pitchFamily="18" charset="0"/>
                        </a:rPr>
                        <a:t>    (0,-ae) 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and </a:t>
                      </a:r>
                      <a:r>
                        <a:rPr lang="en-US" i="1" dirty="0" smtClean="0">
                          <a:latin typeface="Times New Roman" pitchFamily="18" charset="0"/>
                          <a:cs typeface="Times New Roman" pitchFamily="18" charset="0"/>
                        </a:rPr>
                        <a:t>(0,ae)</a:t>
                      </a:r>
                      <a:endParaRPr lang="en-US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Length of 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transverse-axis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2a</a:t>
                      </a:r>
                      <a:endParaRPr lang="en-US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 smtClean="0">
                          <a:latin typeface="Times New Roman" pitchFamily="18" charset="0"/>
                          <a:cs typeface="Times New Roman" pitchFamily="18" charset="0"/>
                        </a:rPr>
                        <a:t>       2a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Length of 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conjugate-axis</a:t>
                      </a:r>
                      <a:endParaRPr lang="en-US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</a:t>
                      </a:r>
                      <a:r>
                        <a:rPr lang="en-US" i="1" dirty="0" smtClean="0">
                          <a:latin typeface="Times New Roman" pitchFamily="18" charset="0"/>
                          <a:cs typeface="Times New Roman" pitchFamily="18" charset="0"/>
                        </a:rPr>
                        <a:t>2b</a:t>
                      </a:r>
                      <a:endParaRPr lang="en-US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       </a:t>
                      </a:r>
                      <a:r>
                        <a:rPr lang="en-US" i="1" dirty="0" smtClean="0">
                          <a:latin typeface="Times New Roman" pitchFamily="18" charset="0"/>
                          <a:cs typeface="Times New Roman" pitchFamily="18" charset="0"/>
                        </a:rPr>
                        <a:t>2b</a:t>
                      </a:r>
                      <a:endParaRPr lang="en-US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Eq. of the 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transverse-axis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</a:t>
                      </a:r>
                      <a:r>
                        <a:rPr lang="en-US" i="1" dirty="0" smtClean="0">
                          <a:latin typeface="Times New Roman" pitchFamily="18" charset="0"/>
                          <a:cs typeface="Times New Roman" pitchFamily="18" charset="0"/>
                        </a:rPr>
                        <a:t>Y=0</a:t>
                      </a:r>
                      <a:endParaRPr lang="en-US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>
                          <a:latin typeface="Times New Roman" pitchFamily="18" charset="0"/>
                          <a:cs typeface="Times New Roman" pitchFamily="18" charset="0"/>
                        </a:rPr>
                        <a:t>      X=0</a:t>
                      </a:r>
                      <a:endParaRPr lang="en-US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Eq. of the 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conjugate-axis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</a:t>
                      </a:r>
                      <a:r>
                        <a:rPr lang="en-US" i="1" dirty="0" smtClean="0">
                          <a:latin typeface="Times New Roman" pitchFamily="18" charset="0"/>
                          <a:cs typeface="Times New Roman" pitchFamily="18" charset="0"/>
                        </a:rPr>
                        <a:t>X=0</a:t>
                      </a:r>
                      <a:endParaRPr lang="en-US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      </a:t>
                      </a:r>
                      <a:r>
                        <a:rPr lang="en-US" i="1" dirty="0" smtClean="0">
                          <a:latin typeface="Times New Roman" pitchFamily="18" charset="0"/>
                          <a:cs typeface="Times New Roman" pitchFamily="18" charset="0"/>
                        </a:rPr>
                        <a:t>Y=0</a:t>
                      </a:r>
                      <a:endParaRPr lang="en-US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Length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of the </a:t>
                      </a:r>
                      <a:r>
                        <a:rPr lang="en-US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latus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-rectum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Eccentricity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429000" y="1676400"/>
          <a:ext cx="2057400" cy="838199"/>
        </p:xfrm>
        <a:graphic>
          <a:graphicData uri="http://schemas.openxmlformats.org/presentationml/2006/ole">
            <p:oleObj spid="_x0000_s20482" name="Equation" r:id="rId3" imgW="1358640" imgH="711000" progId="Equation.DSMT4">
              <p:embed/>
            </p:oleObj>
          </a:graphicData>
        </a:graphic>
      </p:graphicFrame>
      <p:graphicFrame>
        <p:nvGraphicFramePr>
          <p:cNvPr id="20483" name="Object 3"/>
          <p:cNvGraphicFramePr>
            <a:graphicFrameLocks noChangeAspect="1"/>
          </p:cNvGraphicFramePr>
          <p:nvPr/>
        </p:nvGraphicFramePr>
        <p:xfrm>
          <a:off x="6184900" y="1727200"/>
          <a:ext cx="1587500" cy="863600"/>
        </p:xfrm>
        <a:graphic>
          <a:graphicData uri="http://schemas.openxmlformats.org/presentationml/2006/ole">
            <p:oleObj spid="_x0000_s20483" name="Equation" r:id="rId4" imgW="1358640" imgH="711000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733800" y="5410200"/>
          <a:ext cx="533400" cy="647700"/>
        </p:xfrm>
        <a:graphic>
          <a:graphicData uri="http://schemas.openxmlformats.org/presentationml/2006/ole">
            <p:oleObj spid="_x0000_s20484" name="Equation" r:id="rId5" imgW="291960" imgH="419040" progId="Equation.DSMT4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6337300" y="5486400"/>
          <a:ext cx="444500" cy="609600"/>
        </p:xfrm>
        <a:graphic>
          <a:graphicData uri="http://schemas.openxmlformats.org/presentationml/2006/ole">
            <p:oleObj spid="_x0000_s20485" name="Equation" r:id="rId6" imgW="291960" imgH="419040" progId="Equation.DSMT4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3549650" y="6096000"/>
          <a:ext cx="1174750" cy="609600"/>
        </p:xfrm>
        <a:graphic>
          <a:graphicData uri="http://schemas.openxmlformats.org/presentationml/2006/ole">
            <p:oleObj spid="_x0000_s20486" name="Equation" r:id="rId7" imgW="825480" imgH="444240" progId="Equation.DSMT4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6642100" y="6108700"/>
          <a:ext cx="977900" cy="596900"/>
        </p:xfrm>
        <a:graphic>
          <a:graphicData uri="http://schemas.openxmlformats.org/presentationml/2006/ole">
            <p:oleObj spid="_x0000_s20487" name="Equation" r:id="rId8" imgW="825480" imgH="444240" progId="Equation.DSMT4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</TotalTime>
  <Words>451</Words>
  <Application>Microsoft Office PowerPoint</Application>
  <PresentationFormat>On-screen Show (4:3)</PresentationFormat>
  <Paragraphs>121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Office Theme</vt:lpstr>
      <vt:lpstr>Equation</vt:lpstr>
      <vt:lpstr>MathType 6.0 Equation</vt:lpstr>
      <vt:lpstr>2 D Co-ordinate Geometry Lecture-19 The hyperbola Dated:-18.05.2020 PPT-15  UG (B.Sc., Part-1) </vt:lpstr>
      <vt:lpstr>Important terms related to an hyperbola</vt:lpstr>
      <vt:lpstr>Continue</vt:lpstr>
      <vt:lpstr>The focal property of a hyperbola</vt:lpstr>
      <vt:lpstr>The focal property of a hyperbola</vt:lpstr>
      <vt:lpstr>The focal property</vt:lpstr>
      <vt:lpstr>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rahman</dc:creator>
  <cp:lastModifiedBy>rahman</cp:lastModifiedBy>
  <cp:revision>42</cp:revision>
  <dcterms:created xsi:type="dcterms:W3CDTF">2020-05-10T09:01:07Z</dcterms:created>
  <dcterms:modified xsi:type="dcterms:W3CDTF">2020-05-17T18:56:24Z</dcterms:modified>
</cp:coreProperties>
</file>