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3" r:id="rId4"/>
    <p:sldId id="274" r:id="rId5"/>
    <p:sldId id="275" r:id="rId6"/>
    <p:sldId id="276" r:id="rId7"/>
    <p:sldId id="277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7.wmf"/><Relationship Id="rId2" Type="http://schemas.openxmlformats.org/officeDocument/2006/relationships/image" Target="../media/image8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12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5" Type="http://schemas.openxmlformats.org/officeDocument/2006/relationships/image" Target="../media/image3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6.bin"/><Relationship Id="rId3" Type="http://schemas.openxmlformats.org/officeDocument/2006/relationships/image" Target="../media/image32.png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40.bin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43.bin"/><Relationship Id="rId10" Type="http://schemas.openxmlformats.org/officeDocument/2006/relationships/oleObject" Target="../embeddings/oleObject38.bin"/><Relationship Id="rId19" Type="http://schemas.openxmlformats.org/officeDocument/2006/relationships/oleObject" Target="../embeddings/oleObject47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Relationship Id="rId22" Type="http://schemas.openxmlformats.org/officeDocument/2006/relationships/oleObject" Target="../embeddings/oleObject5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3914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Sequence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Bounded Sequence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Bounded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above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Any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said to be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ounded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exists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number k such that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called the upper bound of the sequence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       is bounded above and 1 is called upper bound of the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19800" y="1143000"/>
          <a:ext cx="533400" cy="533400"/>
        </p:xfrm>
        <a:graphic>
          <a:graphicData uri="http://schemas.openxmlformats.org/presentationml/2006/ole">
            <p:oleObj spid="_x0000_s20482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84450" y="2133600"/>
          <a:ext cx="3968750" cy="457200"/>
        </p:xfrm>
        <a:graphic>
          <a:graphicData uri="http://schemas.openxmlformats.org/presentationml/2006/ole">
            <p:oleObj spid="_x0000_s20483" name="Equation" r:id="rId4" imgW="200628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3790950"/>
          <a:ext cx="6248400" cy="1619250"/>
        </p:xfrm>
        <a:graphic>
          <a:graphicData uri="http://schemas.openxmlformats.org/presentationml/2006/ole">
            <p:oleObj spid="_x0000_s20484" name="Equation" r:id="rId5" imgW="3377880" imgH="10792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48000" y="3200400"/>
          <a:ext cx="685800" cy="533400"/>
        </p:xfrm>
        <a:graphic>
          <a:graphicData uri="http://schemas.openxmlformats.org/presentationml/2006/ole">
            <p:oleObj spid="_x0000_s20485" name="Equation" r:id="rId6" imgW="304560" imgH="2538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19200" y="5486400"/>
          <a:ext cx="685800" cy="533400"/>
        </p:xfrm>
        <a:graphic>
          <a:graphicData uri="http://schemas.openxmlformats.org/presentationml/2006/ole">
            <p:oleObj spid="_x0000_s20486" name="Equation" r:id="rId7" imgW="304560" imgH="2538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20487" name="Equation" r:id="rId8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72000" y="6019800"/>
          <a:ext cx="857250" cy="533400"/>
        </p:xfrm>
        <a:graphic>
          <a:graphicData uri="http://schemas.openxmlformats.org/presentationml/2006/ole">
            <p:oleObj spid="_x0000_s20488" name="Equation" r:id="rId9" imgW="34272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Bounded Sequence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Bounded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below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Any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said to be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ounded  below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exists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number h such that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Where the number 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called the lower bound of the sequence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       is bounded below and 0 is called lower bound of the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19800" y="1143000"/>
          <a:ext cx="533400" cy="533400"/>
        </p:xfrm>
        <a:graphic>
          <a:graphicData uri="http://schemas.openxmlformats.org/presentationml/2006/ole">
            <p:oleObj spid="_x0000_s39938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7150" y="2133600"/>
          <a:ext cx="3943350" cy="457200"/>
        </p:xfrm>
        <a:graphic>
          <a:graphicData uri="http://schemas.openxmlformats.org/presentationml/2006/ole">
            <p:oleObj spid="_x0000_s39939" name="Equation" r:id="rId4" imgW="199368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3733800"/>
          <a:ext cx="6248400" cy="1619250"/>
        </p:xfrm>
        <a:graphic>
          <a:graphicData uri="http://schemas.openxmlformats.org/presentationml/2006/ole">
            <p:oleObj spid="_x0000_s39940" name="Equation" r:id="rId5" imgW="3377880" imgH="10792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48000" y="3200400"/>
          <a:ext cx="685800" cy="457200"/>
        </p:xfrm>
        <a:graphic>
          <a:graphicData uri="http://schemas.openxmlformats.org/presentationml/2006/ole">
            <p:oleObj spid="_x0000_s39941" name="Equation" r:id="rId6" imgW="304560" imgH="2538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19200" y="5486400"/>
          <a:ext cx="685800" cy="533400"/>
        </p:xfrm>
        <a:graphic>
          <a:graphicData uri="http://schemas.openxmlformats.org/presentationml/2006/ole">
            <p:oleObj spid="_x0000_s39942" name="Equation" r:id="rId7" imgW="304560" imgH="2538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39943" name="Equation" r:id="rId8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72000" y="6019800"/>
          <a:ext cx="857250" cy="533400"/>
        </p:xfrm>
        <a:graphic>
          <a:graphicData uri="http://schemas.openxmlformats.org/presentationml/2006/ole">
            <p:oleObj spid="_x0000_s39944" name="Equation" r:id="rId9" imgW="34272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3152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Bounded Sequence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Definition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Any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said to be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ounded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exists two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numbers h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such that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called the lower bound and k is called upper bound of the sequence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is a bounded sequence,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29200" y="1066800"/>
          <a:ext cx="533400" cy="533400"/>
        </p:xfrm>
        <a:graphic>
          <a:graphicData uri="http://schemas.openxmlformats.org/presentationml/2006/ole">
            <p:oleObj spid="_x0000_s40962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6812" y="2057400"/>
          <a:ext cx="4421188" cy="457200"/>
        </p:xfrm>
        <a:graphic>
          <a:graphicData uri="http://schemas.openxmlformats.org/presentationml/2006/ole">
            <p:oleObj spid="_x0000_s40963" name="Equation" r:id="rId4" imgW="223488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3657600"/>
          <a:ext cx="5943600" cy="2286000"/>
        </p:xfrm>
        <a:graphic>
          <a:graphicData uri="http://schemas.openxmlformats.org/presentationml/2006/ole">
            <p:oleObj spid="_x0000_s40964" name="Equation" r:id="rId5" imgW="3377880" imgH="14983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715000" y="3124200"/>
          <a:ext cx="685800" cy="457200"/>
        </p:xfrm>
        <a:graphic>
          <a:graphicData uri="http://schemas.openxmlformats.org/presentationml/2006/ole">
            <p:oleObj spid="_x0000_s40965" name="Equation" r:id="rId6" imgW="304560" imgH="2538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66850" y="6019800"/>
          <a:ext cx="971550" cy="533400"/>
        </p:xfrm>
        <a:graphic>
          <a:graphicData uri="http://schemas.openxmlformats.org/presentationml/2006/ole">
            <p:oleObj spid="_x0000_s40966" name="Equation" r:id="rId7" imgW="431640" imgH="2538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40967" name="Equation" r:id="rId8" imgW="914400" imgH="19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8580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Least upper bound (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L.u.p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Any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said to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least upper 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ound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exists a number k such that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called the least upper bound of the sequence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So, here 1 is called least upper bound of the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53000" y="1143000"/>
          <a:ext cx="533400" cy="533400"/>
        </p:xfrm>
        <a:graphic>
          <a:graphicData uri="http://schemas.openxmlformats.org/presentationml/2006/ole">
            <p:oleObj spid="_x0000_s41986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97138" y="2057400"/>
          <a:ext cx="4665662" cy="609600"/>
        </p:xfrm>
        <a:graphic>
          <a:graphicData uri="http://schemas.openxmlformats.org/presentationml/2006/ole">
            <p:oleObj spid="_x0000_s41987" name="Equation" r:id="rId4" imgW="2666880" imgH="4572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44700" y="3505200"/>
          <a:ext cx="6337300" cy="2058988"/>
        </p:xfrm>
        <a:graphic>
          <a:graphicData uri="http://schemas.openxmlformats.org/presentationml/2006/ole">
            <p:oleObj spid="_x0000_s41988" name="Equation" r:id="rId5" imgW="3797280" imgH="15872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48200" y="2971800"/>
          <a:ext cx="685800" cy="533400"/>
        </p:xfrm>
        <a:graphic>
          <a:graphicData uri="http://schemas.openxmlformats.org/presentationml/2006/ole">
            <p:oleObj spid="_x0000_s41989" name="Equation" r:id="rId6" imgW="304560" imgH="2538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41991" name="Equation" r:id="rId7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14600" y="6019800"/>
          <a:ext cx="857250" cy="533400"/>
        </p:xfrm>
        <a:graphic>
          <a:graphicData uri="http://schemas.openxmlformats.org/presentationml/2006/ole">
            <p:oleObj spid="_x0000_s41992" name="Equation" r:id="rId8" imgW="34272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eatest Lower bound (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.l.b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Any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said to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eatest lower 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ound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exists a number h such that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called the greatest lower bound of the sequence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here o is called greatest lower bound of the 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53000" y="1143000"/>
          <a:ext cx="533400" cy="533400"/>
        </p:xfrm>
        <a:graphic>
          <a:graphicData uri="http://schemas.openxmlformats.org/presentationml/2006/ole">
            <p:oleObj spid="_x0000_s43010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95600" y="2133600"/>
          <a:ext cx="4665662" cy="609600"/>
        </p:xfrm>
        <a:graphic>
          <a:graphicData uri="http://schemas.openxmlformats.org/presentationml/2006/ole">
            <p:oleObj spid="_x0000_s43011" name="Equation" r:id="rId4" imgW="2666880" imgH="4572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09800" y="3733800"/>
          <a:ext cx="6324600" cy="1828800"/>
        </p:xfrm>
        <a:graphic>
          <a:graphicData uri="http://schemas.openxmlformats.org/presentationml/2006/ole">
            <p:oleObj spid="_x0000_s43012" name="Equation" r:id="rId5" imgW="4241520" imgH="15872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48200" y="3200400"/>
          <a:ext cx="685800" cy="533400"/>
        </p:xfrm>
        <a:graphic>
          <a:graphicData uri="http://schemas.openxmlformats.org/presentationml/2006/ole">
            <p:oleObj spid="_x0000_s43013" name="Equation" r:id="rId6" imgW="304560" imgH="2538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43014" name="Equation" r:id="rId7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14600" y="6019800"/>
          <a:ext cx="857250" cy="533400"/>
        </p:xfrm>
        <a:graphic>
          <a:graphicData uri="http://schemas.openxmlformats.org/presentationml/2006/ole">
            <p:oleObj spid="_x0000_s43015" name="Equation" r:id="rId8" imgW="34272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6300788" y="5373688"/>
            <a:ext cx="2519362" cy="1325562"/>
          </a:xfrm>
          <a:prstGeom prst="roundRect">
            <a:avLst>
              <a:gd name="adj" fmla="val 8028"/>
            </a:avLst>
          </a:prstGeom>
          <a:solidFill>
            <a:srgbClr val="FFCCFF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ar-SA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Rounded Rectangle 13"/>
          <p:cNvSpPr>
            <a:spLocks noChangeArrowheads="1"/>
          </p:cNvSpPr>
          <p:nvPr/>
        </p:nvSpPr>
        <p:spPr bwMode="auto">
          <a:xfrm>
            <a:off x="3492500" y="5300663"/>
            <a:ext cx="2374900" cy="1441450"/>
          </a:xfrm>
          <a:prstGeom prst="roundRect">
            <a:avLst>
              <a:gd name="adj" fmla="val 8028"/>
            </a:avLst>
          </a:prstGeom>
          <a:solidFill>
            <a:srgbClr val="FFCCFF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ar-SA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8650" name="Picture 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2349500"/>
            <a:ext cx="3097213" cy="194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6407" name="Rectangle 10"/>
          <p:cNvSpPr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2400" dirty="0" smtClean="0"/>
              <a:t>BOUDED SEQUENCES</a:t>
            </a:r>
            <a:endParaRPr lang="en-US" sz="2400" dirty="0"/>
          </a:p>
        </p:txBody>
      </p:sp>
      <p:sp>
        <p:nvSpPr>
          <p:cNvPr id="68612" name="TextBox 8"/>
          <p:cNvSpPr txBox="1">
            <a:spLocks noChangeArrowheads="1"/>
          </p:cNvSpPr>
          <p:nvPr/>
        </p:nvSpPr>
        <p:spPr bwMode="auto">
          <a:xfrm>
            <a:off x="107950" y="549275"/>
            <a:ext cx="221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 u="sng">
                <a:solidFill>
                  <a:srgbClr val="FF0000"/>
                </a:solidFill>
              </a:rPr>
              <a:t>DEFINITION</a:t>
            </a:r>
            <a:endParaRPr lang="ar-SA" b="1" u="sng">
              <a:solidFill>
                <a:srgbClr val="FF0000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07950" y="908050"/>
          <a:ext cx="863600" cy="503238"/>
        </p:xfrm>
        <a:graphic>
          <a:graphicData uri="http://schemas.openxmlformats.org/presentationml/2006/ole">
            <p:oleObj spid="_x0000_s44034" name="معادلة" r:id="rId4" imgW="355320" imgH="228600" progId="Equation.3">
              <p:embed/>
            </p:oleObj>
          </a:graphicData>
        </a:graphic>
      </p:graphicFrame>
      <p:sp>
        <p:nvSpPr>
          <p:cNvPr id="68614" name="Rectangle 10"/>
          <p:cNvSpPr>
            <a:spLocks noChangeArrowheads="1"/>
          </p:cNvSpPr>
          <p:nvPr/>
        </p:nvSpPr>
        <p:spPr bwMode="auto">
          <a:xfrm>
            <a:off x="971550" y="979488"/>
            <a:ext cx="2212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600" b="1" dirty="0">
                <a:solidFill>
                  <a:srgbClr val="00B050"/>
                </a:solidFill>
              </a:rPr>
              <a:t>bounded from above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80975" y="1411288"/>
          <a:ext cx="2303463" cy="431800"/>
        </p:xfrm>
        <a:graphic>
          <a:graphicData uri="http://schemas.openxmlformats.org/presentationml/2006/ole">
            <p:oleObj spid="_x0000_s44035" name="Equation" r:id="rId5" imgW="1104840" imgH="228600" progId="Equation.3">
              <p:embed/>
            </p:oleObj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508500"/>
            <a:ext cx="2214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Example</a:t>
            </a:r>
            <a:endParaRPr lang="ar-SA" sz="2000" b="1" u="sng">
              <a:solidFill>
                <a:srgbClr val="FF0000"/>
              </a:solidFill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252413" y="4941888"/>
          <a:ext cx="1079500" cy="874712"/>
        </p:xfrm>
        <a:graphic>
          <a:graphicData uri="http://schemas.openxmlformats.org/presentationml/2006/ole">
            <p:oleObj spid="_x0000_s44036" name="Equation" r:id="rId6" imgW="482400" imgH="431640" progId="Equation.3">
              <p:embed/>
            </p:oleObj>
          </a:graphicData>
        </a:graphic>
      </p:graphicFrame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331913" y="4941888"/>
            <a:ext cx="20891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600" b="1" dirty="0">
                <a:solidFill>
                  <a:srgbClr val="00B050"/>
                </a:solidFill>
              </a:rPr>
              <a:t>Is bounded above by any number greater than one</a:t>
            </a: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250825" y="5949950"/>
          <a:ext cx="881063" cy="368300"/>
        </p:xfrm>
        <a:graphic>
          <a:graphicData uri="http://schemas.openxmlformats.org/presentationml/2006/ole">
            <p:oleObj spid="_x0000_s44037" name="Equation" r:id="rId7" imgW="495000" imgH="228600" progId="Equation.3">
              <p:embed/>
            </p:oleObj>
          </a:graphicData>
        </a:graphic>
      </p:graphicFrame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9388" y="2349500"/>
            <a:ext cx="3095625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547813" y="5949950"/>
          <a:ext cx="1152525" cy="368300"/>
        </p:xfrm>
        <a:graphic>
          <a:graphicData uri="http://schemas.openxmlformats.org/presentationml/2006/ole">
            <p:oleObj spid="_x0000_s44038" name="Equation" r:id="rId9" imgW="647640" imgH="228600" progId="Equation.3">
              <p:embed/>
            </p:oleObj>
          </a:graphicData>
        </a:graphic>
      </p:graphicFrame>
      <p:sp>
        <p:nvSpPr>
          <p:cNvPr id="68628" name="Rectangle 10"/>
          <p:cNvSpPr>
            <a:spLocks noChangeArrowheads="1"/>
          </p:cNvSpPr>
          <p:nvPr/>
        </p:nvSpPr>
        <p:spPr bwMode="auto">
          <a:xfrm>
            <a:off x="684213" y="1843088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600" b="1">
                <a:solidFill>
                  <a:srgbClr val="00B050"/>
                </a:solidFill>
              </a:rPr>
              <a:t>Upper bound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80975" y="1916113"/>
          <a:ext cx="360363" cy="266700"/>
        </p:xfrm>
        <a:graphic>
          <a:graphicData uri="http://schemas.openxmlformats.org/presentationml/2006/ole">
            <p:oleObj spid="_x0000_s44039" name="Equation" r:id="rId10" imgW="203040" imgH="164880" progId="Equation.3">
              <p:embed/>
            </p:oleObj>
          </a:graphicData>
        </a:graphic>
      </p:graphicFrame>
      <p:sp>
        <p:nvSpPr>
          <p:cNvPr id="68630" name="Rectangle 10"/>
          <p:cNvSpPr>
            <a:spLocks noChangeArrowheads="1"/>
          </p:cNvSpPr>
          <p:nvPr/>
        </p:nvSpPr>
        <p:spPr bwMode="auto">
          <a:xfrm>
            <a:off x="1187450" y="6381750"/>
            <a:ext cx="2089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600" b="1">
                <a:solidFill>
                  <a:srgbClr val="00B050"/>
                </a:solidFill>
              </a:rPr>
              <a:t>Least upper bound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252413" y="6381750"/>
          <a:ext cx="792162" cy="292100"/>
        </p:xfrm>
        <a:graphic>
          <a:graphicData uri="http://schemas.openxmlformats.org/presentationml/2006/ole">
            <p:oleObj spid="_x0000_s44040" name="Equation" r:id="rId11" imgW="406080" imgH="164880" progId="Equation.3">
              <p:embed/>
            </p:oleObj>
          </a:graphicData>
        </a:graphic>
      </p:graphicFrame>
      <p:sp>
        <p:nvSpPr>
          <p:cNvPr id="68632" name="Rectangle 24"/>
          <p:cNvSpPr>
            <a:spLocks noChangeArrowheads="1"/>
          </p:cNvSpPr>
          <p:nvPr/>
        </p:nvSpPr>
        <p:spPr bwMode="auto">
          <a:xfrm>
            <a:off x="2895600" y="685800"/>
            <a:ext cx="1219200" cy="2107525"/>
          </a:xfrm>
          <a:prstGeom prst="rect">
            <a:avLst/>
          </a:prstGeom>
          <a:solidFill>
            <a:srgbClr val="C4E59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1400" dirty="0"/>
              <a:t>If </a:t>
            </a:r>
            <a:r>
              <a:rPr lang="en-US" sz="1400" i="1" dirty="0"/>
              <a:t>M </a:t>
            </a:r>
            <a:r>
              <a:rPr lang="en-US" sz="1400" dirty="0"/>
              <a:t>is an upper bound but no number less than </a:t>
            </a:r>
            <a:r>
              <a:rPr lang="en-US" sz="1400" i="1" dirty="0"/>
              <a:t>M </a:t>
            </a:r>
            <a:r>
              <a:rPr lang="en-US" sz="1400" dirty="0"/>
              <a:t>is an upper bound then </a:t>
            </a:r>
            <a:r>
              <a:rPr lang="en-US" sz="1400" i="1" dirty="0"/>
              <a:t>M </a:t>
            </a:r>
            <a:r>
              <a:rPr lang="en-US" sz="1400" dirty="0"/>
              <a:t>is the </a:t>
            </a:r>
            <a:r>
              <a:rPr lang="en-US" sz="1400" b="1" dirty="0">
                <a:solidFill>
                  <a:srgbClr val="FF0000"/>
                </a:solidFill>
              </a:rPr>
              <a:t>least upper bound</a:t>
            </a:r>
            <a:r>
              <a:rPr lang="en-US" sz="1400" b="1" dirty="0"/>
              <a:t>.</a:t>
            </a:r>
            <a:endParaRPr lang="en-US" sz="1400" dirty="0"/>
          </a:p>
        </p:txBody>
      </p:sp>
      <p:sp>
        <p:nvSpPr>
          <p:cNvPr id="68634" name="TextBox 8"/>
          <p:cNvSpPr txBox="1">
            <a:spLocks noChangeArrowheads="1"/>
          </p:cNvSpPr>
          <p:nvPr/>
        </p:nvSpPr>
        <p:spPr bwMode="auto">
          <a:xfrm>
            <a:off x="4716463" y="549275"/>
            <a:ext cx="2214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 u="sng">
                <a:solidFill>
                  <a:srgbClr val="FF0000"/>
                </a:solidFill>
              </a:rPr>
              <a:t>DEFINITION</a:t>
            </a:r>
            <a:endParaRPr lang="ar-SA" b="1" u="sng">
              <a:solidFill>
                <a:srgbClr val="FF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716463" y="908050"/>
          <a:ext cx="863600" cy="503238"/>
        </p:xfrm>
        <a:graphic>
          <a:graphicData uri="http://schemas.openxmlformats.org/presentationml/2006/ole">
            <p:oleObj spid="_x0000_s44041" name="معادلة" r:id="rId12" imgW="355320" imgH="228600" progId="Equation.3">
              <p:embed/>
            </p:oleObj>
          </a:graphicData>
        </a:graphic>
      </p:graphicFrame>
      <p:sp>
        <p:nvSpPr>
          <p:cNvPr id="68636" name="Rectangle 10"/>
          <p:cNvSpPr>
            <a:spLocks noChangeArrowheads="1"/>
          </p:cNvSpPr>
          <p:nvPr/>
        </p:nvSpPr>
        <p:spPr bwMode="auto">
          <a:xfrm>
            <a:off x="5580063" y="979488"/>
            <a:ext cx="2212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600" b="1" dirty="0">
                <a:solidFill>
                  <a:srgbClr val="00B050"/>
                </a:solidFill>
              </a:rPr>
              <a:t>bounded from below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789488" y="1412875"/>
          <a:ext cx="2303462" cy="431800"/>
        </p:xfrm>
        <a:graphic>
          <a:graphicData uri="http://schemas.openxmlformats.org/presentationml/2006/ole">
            <p:oleObj spid="_x0000_s44042" name="Equation" r:id="rId13" imgW="1104840" imgH="228600" progId="Equation.3">
              <p:embed/>
            </p:oleObj>
          </a:graphicData>
        </a:graphic>
      </p:graphicFrame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3635375" y="4437063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 u="sng">
                <a:solidFill>
                  <a:srgbClr val="FF0000"/>
                </a:solidFill>
              </a:rPr>
              <a:t>Example</a:t>
            </a:r>
            <a:endParaRPr lang="ar-SA" b="1" u="sng">
              <a:solidFill>
                <a:srgbClr val="FF0000"/>
              </a:solidFill>
            </a:endParaRPr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4787900" y="4437063"/>
          <a:ext cx="792163" cy="609600"/>
        </p:xfrm>
        <a:graphic>
          <a:graphicData uri="http://schemas.openxmlformats.org/presentationml/2006/ole">
            <p:oleObj spid="_x0000_s44043" name="Equation" r:id="rId14" imgW="507960" imgH="431640" progId="Equation.3">
              <p:embed/>
            </p:oleObj>
          </a:graphicData>
        </a:graphic>
      </p:graphicFrame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5651500" y="4437063"/>
            <a:ext cx="2089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600" b="1" dirty="0">
                <a:solidFill>
                  <a:srgbClr val="00B050"/>
                </a:solidFill>
              </a:rPr>
              <a:t>Is bounded below</a:t>
            </a:r>
          </a:p>
        </p:txBody>
      </p:sp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6156325" y="4797425"/>
          <a:ext cx="722313" cy="368300"/>
        </p:xfrm>
        <a:graphic>
          <a:graphicData uri="http://schemas.openxmlformats.org/presentationml/2006/ole">
            <p:oleObj spid="_x0000_s44044" name="Equation" r:id="rId15" imgW="406080" imgH="228600" progId="Equation.3">
              <p:embed/>
            </p:oleObj>
          </a:graphicData>
        </a:graphic>
      </p:graphicFrame>
      <p:sp>
        <p:nvSpPr>
          <p:cNvPr id="68645" name="Rectangle 10"/>
          <p:cNvSpPr>
            <a:spLocks noChangeArrowheads="1"/>
          </p:cNvSpPr>
          <p:nvPr/>
        </p:nvSpPr>
        <p:spPr bwMode="auto">
          <a:xfrm>
            <a:off x="5349875" y="1797050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600" b="1">
                <a:solidFill>
                  <a:srgbClr val="00B050"/>
                </a:solidFill>
              </a:rPr>
              <a:t>Lower bound</a:t>
            </a:r>
          </a:p>
        </p:txBody>
      </p:sp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4860925" y="1844675"/>
          <a:ext cx="360363" cy="266700"/>
        </p:xfrm>
        <a:graphic>
          <a:graphicData uri="http://schemas.openxmlformats.org/presentationml/2006/ole">
            <p:oleObj spid="_x0000_s44045" name="Equation" r:id="rId16" imgW="203040" imgH="164880" progId="Equation.3">
              <p:embed/>
            </p:oleObj>
          </a:graphicData>
        </a:graphic>
      </p:graphicFrame>
      <p:sp>
        <p:nvSpPr>
          <p:cNvPr id="68647" name="Rectangle 10"/>
          <p:cNvSpPr>
            <a:spLocks noChangeArrowheads="1"/>
          </p:cNvSpPr>
          <p:nvPr/>
        </p:nvSpPr>
        <p:spPr bwMode="auto">
          <a:xfrm>
            <a:off x="7812088" y="4508500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000" b="1">
                <a:solidFill>
                  <a:srgbClr val="00B050"/>
                </a:solidFill>
              </a:rPr>
              <a:t>greatest upper bound = ??</a:t>
            </a:r>
          </a:p>
        </p:txBody>
      </p:sp>
      <p:sp>
        <p:nvSpPr>
          <p:cNvPr id="68649" name="Rectangle 41"/>
          <p:cNvSpPr>
            <a:spLocks noChangeArrowheads="1"/>
          </p:cNvSpPr>
          <p:nvPr/>
        </p:nvSpPr>
        <p:spPr bwMode="auto">
          <a:xfrm>
            <a:off x="7620000" y="685800"/>
            <a:ext cx="1219200" cy="1815882"/>
          </a:xfrm>
          <a:prstGeom prst="rect">
            <a:avLst/>
          </a:prstGeom>
          <a:solidFill>
            <a:srgbClr val="C4E59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1400" dirty="0"/>
              <a:t>If </a:t>
            </a:r>
            <a:r>
              <a:rPr lang="en-US" sz="1400" i="1" dirty="0"/>
              <a:t>m </a:t>
            </a:r>
            <a:r>
              <a:rPr lang="en-US" sz="1400" dirty="0"/>
              <a:t>is a lower bound but no number greater than </a:t>
            </a:r>
            <a:r>
              <a:rPr lang="en-US" sz="1400" i="1" dirty="0"/>
              <a:t>m </a:t>
            </a:r>
            <a:r>
              <a:rPr lang="en-US" sz="1400" dirty="0"/>
              <a:t>is a lower bound then </a:t>
            </a:r>
            <a:r>
              <a:rPr lang="en-US" sz="1400" i="1" dirty="0"/>
              <a:t>m </a:t>
            </a:r>
            <a:r>
              <a:rPr lang="en-US" sz="1400" dirty="0"/>
              <a:t>is the </a:t>
            </a:r>
            <a:r>
              <a:rPr lang="en-US" sz="1400" b="1" dirty="0">
                <a:solidFill>
                  <a:srgbClr val="FF0000"/>
                </a:solidFill>
              </a:rPr>
              <a:t>greatest lower bound</a:t>
            </a:r>
          </a:p>
        </p:txBody>
      </p:sp>
      <p:sp>
        <p:nvSpPr>
          <p:cNvPr id="68651" name="Rectangle 43"/>
          <p:cNvSpPr>
            <a:spLocks noChangeArrowheads="1"/>
          </p:cNvSpPr>
          <p:nvPr/>
        </p:nvSpPr>
        <p:spPr bwMode="auto">
          <a:xfrm>
            <a:off x="3708400" y="5445125"/>
            <a:ext cx="2016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If            is bounded </a:t>
            </a:r>
          </a:p>
          <a:p>
            <a:pPr algn="l" rtl="0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from above and below</a:t>
            </a:r>
            <a:r>
              <a:rPr lang="en-US" sz="1400" dirty="0"/>
              <a:t>,</a:t>
            </a:r>
          </a:p>
        </p:txBody>
      </p:sp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3995738" y="5445125"/>
          <a:ext cx="360362" cy="266700"/>
        </p:xfrm>
        <a:graphic>
          <a:graphicData uri="http://schemas.openxmlformats.org/presentationml/2006/ole">
            <p:oleObj spid="_x0000_s44046" name="Equation" r:id="rId17" imgW="279360" imgH="228600" progId="Equation.3">
              <p:embed/>
            </p:oleObj>
          </a:graphicData>
        </a:graphic>
      </p:graphicFrame>
      <p:sp>
        <p:nvSpPr>
          <p:cNvPr id="68653" name="Rectangle 45"/>
          <p:cNvSpPr>
            <a:spLocks noChangeArrowheads="1"/>
          </p:cNvSpPr>
          <p:nvPr/>
        </p:nvSpPr>
        <p:spPr bwMode="auto">
          <a:xfrm>
            <a:off x="6372225" y="5445125"/>
            <a:ext cx="2303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400"/>
              <a:t>If             is not bounded</a:t>
            </a:r>
          </a:p>
        </p:txBody>
      </p:sp>
      <p:sp>
        <p:nvSpPr>
          <p:cNvPr id="68654" name="Rectangle 46"/>
          <p:cNvSpPr>
            <a:spLocks noChangeArrowheads="1"/>
          </p:cNvSpPr>
          <p:nvPr/>
        </p:nvSpPr>
        <p:spPr bwMode="auto">
          <a:xfrm>
            <a:off x="4284663" y="6310313"/>
            <a:ext cx="1039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bounded</a:t>
            </a:r>
          </a:p>
        </p:txBody>
      </p:sp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3708400" y="6308725"/>
          <a:ext cx="504825" cy="373063"/>
        </p:xfrm>
        <a:graphic>
          <a:graphicData uri="http://schemas.openxmlformats.org/presentationml/2006/ole">
            <p:oleObj spid="_x0000_s44047" name="Equation" r:id="rId18" imgW="279360" imgH="228600" progId="Equation.3">
              <p:embed/>
            </p:oleObj>
          </a:graphicData>
        </a:graphic>
      </p:graphicFrame>
      <p:graphicFrame>
        <p:nvGraphicFramePr>
          <p:cNvPr id="26" name="Object 16"/>
          <p:cNvGraphicFramePr>
            <a:graphicFrameLocks noChangeAspect="1"/>
          </p:cNvGraphicFramePr>
          <p:nvPr/>
        </p:nvGraphicFramePr>
        <p:xfrm>
          <a:off x="4067175" y="5949950"/>
          <a:ext cx="495300" cy="355600"/>
        </p:xfrm>
        <a:graphic>
          <a:graphicData uri="http://schemas.openxmlformats.org/presentationml/2006/ole">
            <p:oleObj spid="_x0000_s44048" name="Equation" r:id="rId19" imgW="190440" imgH="152280" progId="Equation.3">
              <p:embed/>
            </p:oleObj>
          </a:graphicData>
        </a:graphic>
      </p:graphicFrame>
      <p:graphicFrame>
        <p:nvGraphicFramePr>
          <p:cNvPr id="27" name="Object 17"/>
          <p:cNvGraphicFramePr>
            <a:graphicFrameLocks noChangeAspect="1"/>
          </p:cNvGraphicFramePr>
          <p:nvPr/>
        </p:nvGraphicFramePr>
        <p:xfrm>
          <a:off x="6732588" y="5445125"/>
          <a:ext cx="360362" cy="266700"/>
        </p:xfrm>
        <a:graphic>
          <a:graphicData uri="http://schemas.openxmlformats.org/presentationml/2006/ole">
            <p:oleObj spid="_x0000_s44049" name="Equation" r:id="rId20" imgW="279360" imgH="228600" progId="Equation.3">
              <p:embed/>
            </p:oleObj>
          </a:graphicData>
        </a:graphic>
      </p:graphicFrame>
      <p:graphicFrame>
        <p:nvGraphicFramePr>
          <p:cNvPr id="28" name="Object 18"/>
          <p:cNvGraphicFramePr>
            <a:graphicFrameLocks noChangeAspect="1"/>
          </p:cNvGraphicFramePr>
          <p:nvPr/>
        </p:nvGraphicFramePr>
        <p:xfrm>
          <a:off x="6443663" y="5805488"/>
          <a:ext cx="495300" cy="355600"/>
        </p:xfrm>
        <a:graphic>
          <a:graphicData uri="http://schemas.openxmlformats.org/presentationml/2006/ole">
            <p:oleObj spid="_x0000_s44050" name="Equation" r:id="rId21" imgW="190440" imgH="152280" progId="Equation.3">
              <p:embed/>
            </p:oleObj>
          </a:graphicData>
        </a:graphic>
      </p:graphicFrame>
      <p:sp>
        <p:nvSpPr>
          <p:cNvPr id="68661" name="Rectangle 53"/>
          <p:cNvSpPr>
            <a:spLocks noChangeArrowheads="1"/>
          </p:cNvSpPr>
          <p:nvPr/>
        </p:nvSpPr>
        <p:spPr bwMode="auto">
          <a:xfrm>
            <a:off x="7019925" y="5805488"/>
            <a:ext cx="1081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we say that</a:t>
            </a:r>
          </a:p>
        </p:txBody>
      </p:sp>
      <p:sp>
        <p:nvSpPr>
          <p:cNvPr id="68662" name="Rectangle 54"/>
          <p:cNvSpPr>
            <a:spLocks noChangeArrowheads="1"/>
          </p:cNvSpPr>
          <p:nvPr/>
        </p:nvSpPr>
        <p:spPr bwMode="auto">
          <a:xfrm>
            <a:off x="7308850" y="6308725"/>
            <a:ext cx="1287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unbounded</a:t>
            </a:r>
          </a:p>
        </p:txBody>
      </p:sp>
      <p:graphicFrame>
        <p:nvGraphicFramePr>
          <p:cNvPr id="29" name="Object 19"/>
          <p:cNvGraphicFramePr>
            <a:graphicFrameLocks noChangeAspect="1"/>
          </p:cNvGraphicFramePr>
          <p:nvPr/>
        </p:nvGraphicFramePr>
        <p:xfrm>
          <a:off x="6659563" y="6308725"/>
          <a:ext cx="504825" cy="373063"/>
        </p:xfrm>
        <a:graphic>
          <a:graphicData uri="http://schemas.openxmlformats.org/presentationml/2006/ole">
            <p:oleObj spid="_x0000_s44051" name="Equation" r:id="rId22" imgW="2793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6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6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68612" grpId="0"/>
      <p:bldP spid="68614" grpId="0"/>
      <p:bldP spid="15" grpId="0"/>
      <p:bldP spid="17" grpId="0"/>
      <p:bldP spid="68628" grpId="0"/>
      <p:bldP spid="68630" grpId="0"/>
      <p:bldP spid="68632" grpId="0" animBg="1"/>
      <p:bldP spid="68634" grpId="0"/>
      <p:bldP spid="68636" grpId="0"/>
      <p:bldP spid="19" grpId="0"/>
      <p:bldP spid="21" grpId="0"/>
      <p:bldP spid="68645" grpId="0"/>
      <p:bldP spid="68647" grpId="0"/>
      <p:bldP spid="68649" grpId="0" animBg="1"/>
      <p:bldP spid="68651" grpId="0"/>
      <p:bldP spid="68653" grpId="0"/>
      <p:bldP spid="68654" grpId="0"/>
      <p:bldP spid="68661" grpId="0"/>
      <p:bldP spid="686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Box 14"/>
          <p:cNvSpPr txBox="1">
            <a:spLocks noChangeArrowheads="1"/>
          </p:cNvSpPr>
          <p:nvPr/>
        </p:nvSpPr>
        <p:spPr bwMode="auto">
          <a:xfrm>
            <a:off x="2743200" y="381000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ar-S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1768475" y="1905000"/>
          <a:ext cx="4937125" cy="990600"/>
        </p:xfrm>
        <a:graphic>
          <a:graphicData uri="http://schemas.openxmlformats.org/presentationml/2006/ole">
            <p:oleObj spid="_x0000_s26630" name="Equation" r:id="rId3" imgW="1892160" imgH="431640" progId="Equation.DSMT4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7200" y="1219200"/>
            <a:ext cx="7758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Determine if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sequence is bounded or not.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393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Office Theme</vt:lpstr>
      <vt:lpstr>Equation</vt:lpstr>
      <vt:lpstr>MathType 6.0 Equation</vt:lpstr>
      <vt:lpstr>Microsoft Equation 3.0</vt:lpstr>
      <vt:lpstr>Real Analysis Lecture-4 Sequence Dated:-16.05.2020 PPT-13  UG (B.Sc., Part-2) </vt:lpstr>
      <vt:lpstr>Bounded Sequence</vt:lpstr>
      <vt:lpstr>Bounded Sequence</vt:lpstr>
      <vt:lpstr>Bounded Sequence</vt:lpstr>
      <vt:lpstr>Least upper bound (L.u.p)</vt:lpstr>
      <vt:lpstr>Greatest Lower bound (G.l.b)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53</cp:revision>
  <dcterms:created xsi:type="dcterms:W3CDTF">2020-05-12T04:55:57Z</dcterms:created>
  <dcterms:modified xsi:type="dcterms:W3CDTF">2020-05-15T18:59:05Z</dcterms:modified>
</cp:coreProperties>
</file>