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68" r:id="rId3"/>
    <p:sldId id="258" r:id="rId4"/>
    <p:sldId id="264" r:id="rId5"/>
    <p:sldId id="262" r:id="rId6"/>
    <p:sldId id="272" r:id="rId7"/>
    <p:sldId id="27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108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48E59-30EC-4791-BB60-6ED351841A56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55C89-6C1B-49E2-ADDA-B58ED708C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48E59-30EC-4791-BB60-6ED351841A56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55C89-6C1B-49E2-ADDA-B58ED708C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48E59-30EC-4791-BB60-6ED351841A56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55C89-6C1B-49E2-ADDA-B58ED708C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48E59-30EC-4791-BB60-6ED351841A56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55C89-6C1B-49E2-ADDA-B58ED708C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48E59-30EC-4791-BB60-6ED351841A56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55C89-6C1B-49E2-ADDA-B58ED708C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48E59-30EC-4791-BB60-6ED351841A56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55C89-6C1B-49E2-ADDA-B58ED708C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48E59-30EC-4791-BB60-6ED351841A56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55C89-6C1B-49E2-ADDA-B58ED708C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48E59-30EC-4791-BB60-6ED351841A56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55C89-6C1B-49E2-ADDA-B58ED708C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48E59-30EC-4791-BB60-6ED351841A56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55C89-6C1B-49E2-ADDA-B58ED708C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48E59-30EC-4791-BB60-6ED351841A56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55C89-6C1B-49E2-ADDA-B58ED708C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48E59-30EC-4791-BB60-6ED351841A56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55C89-6C1B-49E2-ADDA-B58ED708C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148E59-30EC-4791-BB60-6ED351841A56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055C89-6C1B-49E2-ADDA-B58ED708C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380999"/>
            <a:ext cx="7391400" cy="3657601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 D Co-ordinate Geometry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Lecture-18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hyperbola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Dated:-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16.05.2020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PPT-14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UG (B.Sc., Part-1)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4343400"/>
            <a:ext cx="7543800" cy="18288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Dr. Md.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Ataur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Rahman</a:t>
            </a:r>
            <a:endParaRPr lang="en-US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Guest Faculty</a:t>
            </a:r>
          </a:p>
          <a:p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Department of Mathematics</a:t>
            </a:r>
            <a:endParaRPr lang="en-US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M.L.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Arya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College,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Kasba</a:t>
            </a:r>
            <a:endParaRPr lang="en-US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PURNEA UNIVERSITY, PURNIA</a:t>
            </a:r>
            <a:endParaRPr lang="en-US" dirty="0" smtClean="0">
              <a:solidFill>
                <a:srgbClr val="00B05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380999"/>
            <a:ext cx="7391400" cy="3657601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 D Co-ordinate Geometry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Lecture-18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ellipse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Dated:-16.05.2020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PPT-13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UG (B.Sc., Part-1)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4343400"/>
            <a:ext cx="7543800" cy="18288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Dr. Md.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Ataur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Rahman</a:t>
            </a:r>
            <a:endParaRPr lang="en-US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Guest Faculty</a:t>
            </a:r>
          </a:p>
          <a:p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Department of Mathematics</a:t>
            </a:r>
            <a:endParaRPr lang="en-US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M.L.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Arya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College,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Kasba</a:t>
            </a:r>
            <a:endParaRPr lang="en-US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PURNEA UNIVERSITY, PURNIA</a:t>
            </a:r>
            <a:endParaRPr lang="en-US" dirty="0" smtClean="0">
              <a:solidFill>
                <a:srgbClr val="00B05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hyperbola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Definition: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A hyperbola is the</a:t>
            </a:r>
          </a:p>
          <a:p>
            <a:pPr>
              <a:buNone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Locus of a point which</a:t>
            </a:r>
          </a:p>
          <a:p>
            <a:pPr>
              <a:buNone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Moves in a plane such </a:t>
            </a:r>
          </a:p>
          <a:p>
            <a:pPr>
              <a:buNone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that the ratio of its distance</a:t>
            </a:r>
          </a:p>
          <a:p>
            <a:pPr>
              <a:buNone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from the fixed point (called focus) </a:t>
            </a:r>
          </a:p>
          <a:p>
            <a:pPr>
              <a:buNone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nd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rom the fixed line (called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directrix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None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is always constant and greater than unity.</a:t>
            </a:r>
          </a:p>
          <a:p>
            <a:pPr>
              <a:buNone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i.e.</a:t>
            </a:r>
          </a:p>
          <a:p>
            <a:pPr>
              <a:buNone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Where S and F are called foci ,ZM and Z'M' are called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directrix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and C is called centre of the hyperbola. 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800" dirty="0" smtClean="0"/>
              <a:t>                                                                    </a:t>
            </a:r>
            <a:endParaRPr lang="en-US" sz="2800" dirty="0"/>
          </a:p>
        </p:txBody>
      </p:sp>
      <p:cxnSp>
        <p:nvCxnSpPr>
          <p:cNvPr id="10" name="Straight Arrow Connector 9"/>
          <p:cNvCxnSpPr/>
          <p:nvPr/>
        </p:nvCxnSpPr>
        <p:spPr>
          <a:xfrm rot="5400000" flipH="1">
            <a:off x="4991100" y="2857500"/>
            <a:ext cx="2666206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5400000">
            <a:off x="5905500" y="4533900"/>
            <a:ext cx="838994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4191000" y="3124200"/>
            <a:ext cx="457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8686800" y="2905780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Yu Gothic UI Semilight" pitchFamily="34" charset="-128"/>
                <a:ea typeface="Yu Gothic UI Semilight" pitchFamily="34" charset="-128"/>
              </a:rPr>
              <a:t>X</a:t>
            </a:r>
            <a:endParaRPr lang="en-US" sz="2800" dirty="0">
              <a:latin typeface="Yu Gothic UI Semilight" pitchFamily="34" charset="-128"/>
              <a:ea typeface="Yu Gothic UI Semilight" pitchFamily="34" charset="-128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543800" y="3124200"/>
            <a:ext cx="1066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 S(focus)  </a:t>
            </a:r>
            <a:endParaRPr lang="en-US" sz="2000" i="1" dirty="0"/>
          </a:p>
        </p:txBody>
      </p:sp>
      <p:cxnSp>
        <p:nvCxnSpPr>
          <p:cNvPr id="54" name="Straight Connector 53"/>
          <p:cNvCxnSpPr/>
          <p:nvPr/>
        </p:nvCxnSpPr>
        <p:spPr>
          <a:xfrm rot="5400000">
            <a:off x="5334000" y="3048000"/>
            <a:ext cx="2743994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6248400" y="1752600"/>
            <a:ext cx="3241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B</a:t>
            </a:r>
            <a:endParaRPr lang="en-US" sz="2000" dirty="0"/>
          </a:p>
        </p:txBody>
      </p:sp>
      <p:sp>
        <p:nvSpPr>
          <p:cNvPr id="65" name="TextBox 64"/>
          <p:cNvSpPr txBox="1"/>
          <p:nvPr/>
        </p:nvSpPr>
        <p:spPr>
          <a:xfrm>
            <a:off x="6252374" y="41148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B´</a:t>
            </a:r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6400800" y="22860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69" name="TextBox 68"/>
          <p:cNvSpPr txBox="1"/>
          <p:nvPr/>
        </p:nvSpPr>
        <p:spPr>
          <a:xfrm>
            <a:off x="6476908" y="3048000"/>
            <a:ext cx="3048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Z</a:t>
            </a:r>
            <a:endParaRPr lang="en-US" sz="2000" dirty="0"/>
          </a:p>
        </p:txBody>
      </p:sp>
      <p:graphicFrame>
        <p:nvGraphicFramePr>
          <p:cNvPr id="72" name="Object 71"/>
          <p:cNvGraphicFramePr>
            <a:graphicFrameLocks noChangeAspect="1"/>
          </p:cNvGraphicFramePr>
          <p:nvPr/>
        </p:nvGraphicFramePr>
        <p:xfrm>
          <a:off x="1208087" y="4953000"/>
          <a:ext cx="3363913" cy="609600"/>
        </p:xfrm>
        <a:graphic>
          <a:graphicData uri="http://schemas.openxmlformats.org/presentationml/2006/ole">
            <p:oleObj spid="_x0000_s2051" name="Equation" r:id="rId3" imgW="2361960" imgH="393480" progId="Equation.DSMT4">
              <p:embed/>
            </p:oleObj>
          </a:graphicData>
        </a:graphic>
      </p:graphicFrame>
      <p:sp>
        <p:nvSpPr>
          <p:cNvPr id="73" name="TextBox 72"/>
          <p:cNvSpPr txBox="1"/>
          <p:nvPr/>
        </p:nvSpPr>
        <p:spPr>
          <a:xfrm>
            <a:off x="6248400" y="4278868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Directrix</a:t>
            </a:r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4648200" y="3115270"/>
            <a:ext cx="76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 F</a:t>
            </a:r>
          </a:p>
          <a:p>
            <a:r>
              <a:rPr lang="en-US" dirty="0" smtClean="0"/>
              <a:t>(focus)</a:t>
            </a:r>
            <a:endParaRPr lang="en-US" dirty="0"/>
          </a:p>
        </p:txBody>
      </p:sp>
      <p:sp>
        <p:nvSpPr>
          <p:cNvPr id="75" name="Oval 74"/>
          <p:cNvSpPr/>
          <p:nvPr/>
        </p:nvSpPr>
        <p:spPr>
          <a:xfrm>
            <a:off x="5638800" y="3124200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 flipH="1">
            <a:off x="6934200" y="3124200"/>
            <a:ext cx="76200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 flipH="1">
            <a:off x="7315200" y="2514600"/>
            <a:ext cx="76200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Arc 34"/>
          <p:cNvSpPr/>
          <p:nvPr/>
        </p:nvSpPr>
        <p:spPr>
          <a:xfrm flipH="1">
            <a:off x="7010400" y="2286000"/>
            <a:ext cx="2133600" cy="1676400"/>
          </a:xfrm>
          <a:prstGeom prst="arc">
            <a:avLst>
              <a:gd name="adj1" fmla="val 16411321"/>
              <a:gd name="adj2" fmla="val 528159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7" name="Straight Connector 36"/>
          <p:cNvCxnSpPr/>
          <p:nvPr/>
        </p:nvCxnSpPr>
        <p:spPr>
          <a:xfrm rot="5400000" flipH="1" flipV="1">
            <a:off x="4724400" y="3048000"/>
            <a:ext cx="2437606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Arc 40"/>
          <p:cNvSpPr/>
          <p:nvPr/>
        </p:nvSpPr>
        <p:spPr>
          <a:xfrm>
            <a:off x="3733800" y="2286000"/>
            <a:ext cx="1905000" cy="1752600"/>
          </a:xfrm>
          <a:prstGeom prst="arc">
            <a:avLst>
              <a:gd name="adj1" fmla="val 16730064"/>
              <a:gd name="adj2" fmla="val 488433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7315200" y="23738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</a:t>
            </a:r>
            <a:endParaRPr lang="en-US" dirty="0"/>
          </a:p>
        </p:txBody>
      </p:sp>
      <p:cxnSp>
        <p:nvCxnSpPr>
          <p:cNvPr id="50" name="Straight Connector 49"/>
          <p:cNvCxnSpPr/>
          <p:nvPr/>
        </p:nvCxnSpPr>
        <p:spPr>
          <a:xfrm rot="10800000" flipH="1" flipV="1">
            <a:off x="7391400" y="2558534"/>
            <a:ext cx="381000" cy="5656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val 54"/>
          <p:cNvSpPr/>
          <p:nvPr/>
        </p:nvSpPr>
        <p:spPr>
          <a:xfrm>
            <a:off x="7696200" y="3048000"/>
            <a:ext cx="45719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5715000" y="3048000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Z'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5638800" y="2286000"/>
            <a:ext cx="433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M'</a:t>
            </a:r>
            <a:endParaRPr lang="en-US" dirty="0"/>
          </a:p>
        </p:txBody>
      </p:sp>
      <p:sp>
        <p:nvSpPr>
          <p:cNvPr id="58" name="Oval 57"/>
          <p:cNvSpPr/>
          <p:nvPr/>
        </p:nvSpPr>
        <p:spPr>
          <a:xfrm>
            <a:off x="5181600" y="3124200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/>
          <p:cNvSpPr txBox="1"/>
          <p:nvPr/>
        </p:nvSpPr>
        <p:spPr>
          <a:xfrm>
            <a:off x="6096000" y="3048000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cxnSp>
        <p:nvCxnSpPr>
          <p:cNvPr id="47" name="Straight Connector 46"/>
          <p:cNvCxnSpPr/>
          <p:nvPr/>
        </p:nvCxnSpPr>
        <p:spPr>
          <a:xfrm>
            <a:off x="6705600" y="2514600"/>
            <a:ext cx="76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Equation of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hyperbola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Let </a:t>
            </a:r>
            <a:r>
              <a:rPr lang="en-US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 (ae,0) 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be the focus and </a:t>
            </a: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be the eq. of the given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directrix</a:t>
            </a:r>
            <a:endParaRPr lang="en-US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ZM of the ellipse, where e    </a:t>
            </a:r>
            <a:r>
              <a:rPr lang="en-US" sz="2400" dirty="0" smtClean="0"/>
              <a:t>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is the eccentricity.            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Let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P(x, y)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be any point on the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hyperbola, then by the definition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of  the hyperbola,</a:t>
            </a:r>
          </a:p>
          <a:p>
            <a:pPr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800" dirty="0" smtClean="0"/>
              <a:t>                                                                    </a:t>
            </a:r>
            <a:endParaRPr lang="en-US" sz="2800" dirty="0"/>
          </a:p>
        </p:txBody>
      </p:sp>
      <p:cxnSp>
        <p:nvCxnSpPr>
          <p:cNvPr id="10" name="Straight Arrow Connector 9"/>
          <p:cNvCxnSpPr/>
          <p:nvPr/>
        </p:nvCxnSpPr>
        <p:spPr>
          <a:xfrm rot="5400000" flipH="1">
            <a:off x="4991100" y="2857500"/>
            <a:ext cx="2666206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5400000">
            <a:off x="5905500" y="4533900"/>
            <a:ext cx="838994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4191000" y="3124200"/>
            <a:ext cx="457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8686800" y="2905780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Yu Gothic UI Semilight" pitchFamily="34" charset="-128"/>
                <a:ea typeface="Yu Gothic UI Semilight" pitchFamily="34" charset="-128"/>
              </a:rPr>
              <a:t>X</a:t>
            </a:r>
            <a:endParaRPr lang="en-US" sz="2800" dirty="0">
              <a:latin typeface="Yu Gothic UI Semilight" pitchFamily="34" charset="-128"/>
              <a:ea typeface="Yu Gothic UI Semilight" pitchFamily="34" charset="-128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543800" y="3124200"/>
            <a:ext cx="1066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 S(focus)  </a:t>
            </a:r>
            <a:endParaRPr lang="en-US" sz="2000" i="1" dirty="0"/>
          </a:p>
        </p:txBody>
      </p:sp>
      <p:cxnSp>
        <p:nvCxnSpPr>
          <p:cNvPr id="54" name="Straight Connector 53"/>
          <p:cNvCxnSpPr/>
          <p:nvPr/>
        </p:nvCxnSpPr>
        <p:spPr>
          <a:xfrm rot="5400000">
            <a:off x="5334000" y="2971800"/>
            <a:ext cx="2743994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6248400" y="1752600"/>
            <a:ext cx="3241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B</a:t>
            </a:r>
            <a:endParaRPr lang="en-US" sz="2000" dirty="0"/>
          </a:p>
        </p:txBody>
      </p:sp>
      <p:sp>
        <p:nvSpPr>
          <p:cNvPr id="65" name="TextBox 64"/>
          <p:cNvSpPr txBox="1"/>
          <p:nvPr/>
        </p:nvSpPr>
        <p:spPr>
          <a:xfrm>
            <a:off x="6252374" y="41148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B´</a:t>
            </a:r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6399964" y="22860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69" name="TextBox 68"/>
          <p:cNvSpPr txBox="1"/>
          <p:nvPr/>
        </p:nvSpPr>
        <p:spPr>
          <a:xfrm>
            <a:off x="6476908" y="3048000"/>
            <a:ext cx="3048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Z</a:t>
            </a:r>
            <a:endParaRPr lang="en-US" sz="2000" dirty="0"/>
          </a:p>
        </p:txBody>
      </p:sp>
      <p:graphicFrame>
        <p:nvGraphicFramePr>
          <p:cNvPr id="72" name="Object 71"/>
          <p:cNvGraphicFramePr>
            <a:graphicFrameLocks noChangeAspect="1"/>
          </p:cNvGraphicFramePr>
          <p:nvPr/>
        </p:nvGraphicFramePr>
        <p:xfrm>
          <a:off x="2895600" y="4267200"/>
          <a:ext cx="2819400" cy="838200"/>
        </p:xfrm>
        <a:graphic>
          <a:graphicData uri="http://schemas.openxmlformats.org/presentationml/2006/ole">
            <p:oleObj spid="_x0000_s20482" name="Equation" r:id="rId3" imgW="1981080" imgH="634680" progId="Equation.DSMT4">
              <p:embed/>
            </p:oleObj>
          </a:graphicData>
        </a:graphic>
      </p:graphicFrame>
      <p:sp>
        <p:nvSpPr>
          <p:cNvPr id="73" name="TextBox 72"/>
          <p:cNvSpPr txBox="1"/>
          <p:nvPr/>
        </p:nvSpPr>
        <p:spPr>
          <a:xfrm>
            <a:off x="6248400" y="4278868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Directrix</a:t>
            </a:r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4648200" y="311527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 S'</a:t>
            </a:r>
          </a:p>
          <a:p>
            <a:r>
              <a:rPr lang="en-US" dirty="0" smtClean="0"/>
              <a:t>(focus)</a:t>
            </a:r>
            <a:endParaRPr lang="en-US" dirty="0"/>
          </a:p>
        </p:txBody>
      </p:sp>
      <p:sp>
        <p:nvSpPr>
          <p:cNvPr id="75" name="Oval 74"/>
          <p:cNvSpPr/>
          <p:nvPr/>
        </p:nvSpPr>
        <p:spPr>
          <a:xfrm>
            <a:off x="5638800" y="3124200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 flipH="1">
            <a:off x="6934200" y="3124200"/>
            <a:ext cx="76200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7" name="Oval 76"/>
          <p:cNvSpPr/>
          <p:nvPr/>
        </p:nvSpPr>
        <p:spPr>
          <a:xfrm flipH="1">
            <a:off x="7315200" y="2514600"/>
            <a:ext cx="76200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Arc 34"/>
          <p:cNvSpPr/>
          <p:nvPr/>
        </p:nvSpPr>
        <p:spPr>
          <a:xfrm flipH="1">
            <a:off x="7010400" y="2286000"/>
            <a:ext cx="2133600" cy="1676400"/>
          </a:xfrm>
          <a:prstGeom prst="arc">
            <a:avLst>
              <a:gd name="adj1" fmla="val 16411321"/>
              <a:gd name="adj2" fmla="val 528159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7" name="Straight Connector 36"/>
          <p:cNvCxnSpPr/>
          <p:nvPr/>
        </p:nvCxnSpPr>
        <p:spPr>
          <a:xfrm rot="5400000" flipH="1" flipV="1">
            <a:off x="4724400" y="3048000"/>
            <a:ext cx="2437606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Arc 40"/>
          <p:cNvSpPr/>
          <p:nvPr/>
        </p:nvSpPr>
        <p:spPr>
          <a:xfrm>
            <a:off x="3733800" y="2286000"/>
            <a:ext cx="1905000" cy="1752600"/>
          </a:xfrm>
          <a:prstGeom prst="arc">
            <a:avLst>
              <a:gd name="adj1" fmla="val 16730064"/>
              <a:gd name="adj2" fmla="val 488433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7315200" y="23738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</a:t>
            </a:r>
            <a:endParaRPr lang="en-US" dirty="0"/>
          </a:p>
        </p:txBody>
      </p:sp>
      <p:cxnSp>
        <p:nvCxnSpPr>
          <p:cNvPr id="50" name="Straight Connector 49"/>
          <p:cNvCxnSpPr/>
          <p:nvPr/>
        </p:nvCxnSpPr>
        <p:spPr>
          <a:xfrm rot="10800000" flipH="1" flipV="1">
            <a:off x="7391400" y="2558534"/>
            <a:ext cx="381000" cy="5656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val 54"/>
          <p:cNvSpPr/>
          <p:nvPr/>
        </p:nvSpPr>
        <p:spPr>
          <a:xfrm>
            <a:off x="7696200" y="3048000"/>
            <a:ext cx="45719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5715000" y="3048000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Z'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5638800" y="2286000"/>
            <a:ext cx="433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M'</a:t>
            </a:r>
            <a:endParaRPr lang="en-US" dirty="0"/>
          </a:p>
        </p:txBody>
      </p:sp>
      <p:sp>
        <p:nvSpPr>
          <p:cNvPr id="58" name="Oval 57"/>
          <p:cNvSpPr/>
          <p:nvPr/>
        </p:nvSpPr>
        <p:spPr>
          <a:xfrm>
            <a:off x="5181600" y="3124200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0" name="Object 29"/>
          <p:cNvGraphicFramePr>
            <a:graphicFrameLocks noChangeAspect="1"/>
          </p:cNvGraphicFramePr>
          <p:nvPr/>
        </p:nvGraphicFramePr>
        <p:xfrm>
          <a:off x="3962400" y="2590800"/>
          <a:ext cx="685800" cy="254000"/>
        </p:xfrm>
        <a:graphic>
          <a:graphicData uri="http://schemas.openxmlformats.org/presentationml/2006/ole">
            <p:oleObj spid="_x0000_s20483" name="Equation" r:id="rId4" imgW="317160" imgH="177480" progId="Equation.DSMT4">
              <p:embed/>
            </p:oleObj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/>
        </p:nvGraphicFramePr>
        <p:xfrm>
          <a:off x="4267200" y="1524000"/>
          <a:ext cx="838200" cy="685800"/>
        </p:xfrm>
        <a:graphic>
          <a:graphicData uri="http://schemas.openxmlformats.org/presentationml/2006/ole">
            <p:oleObj spid="_x0000_s20484" name="Equation" r:id="rId5" imgW="380880" imgH="393480" progId="Equation.DSMT4">
              <p:embed/>
            </p:oleObj>
          </a:graphicData>
        </a:graphic>
      </p:graphicFrame>
      <p:sp>
        <p:nvSpPr>
          <p:cNvPr id="36" name="TextBox 35"/>
          <p:cNvSpPr txBox="1"/>
          <p:nvPr/>
        </p:nvSpPr>
        <p:spPr>
          <a:xfrm>
            <a:off x="5334000" y="3048000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A'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6781800" y="304800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graphicFrame>
        <p:nvGraphicFramePr>
          <p:cNvPr id="39" name="Object 38"/>
          <p:cNvGraphicFramePr>
            <a:graphicFrameLocks noChangeAspect="1"/>
          </p:cNvGraphicFramePr>
          <p:nvPr/>
        </p:nvGraphicFramePr>
        <p:xfrm>
          <a:off x="1828800" y="5257800"/>
          <a:ext cx="4114800" cy="1066800"/>
        </p:xfrm>
        <a:graphic>
          <a:graphicData uri="http://schemas.openxmlformats.org/presentationml/2006/ole">
            <p:oleObj spid="_x0000_s20485" name="Equation" r:id="rId6" imgW="3403440" imgH="888840" progId="Equation.DSMT4">
              <p:embed/>
            </p:oleObj>
          </a:graphicData>
        </a:graphic>
      </p:graphicFrame>
      <p:cxnSp>
        <p:nvCxnSpPr>
          <p:cNvPr id="81" name="Straight Connector 80"/>
          <p:cNvCxnSpPr/>
          <p:nvPr/>
        </p:nvCxnSpPr>
        <p:spPr>
          <a:xfrm>
            <a:off x="6705600" y="2514600"/>
            <a:ext cx="609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Proof Continue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7244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From (1),we get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978025" y="2057400"/>
          <a:ext cx="6175375" cy="4473575"/>
        </p:xfrm>
        <a:graphic>
          <a:graphicData uri="http://schemas.openxmlformats.org/presentationml/2006/ole">
            <p:oleObj spid="_x0000_s4098" name="Equation" r:id="rId3" imgW="4152600" imgH="351756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Focal property of the Hyperbola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90600" y="1676400"/>
            <a:ext cx="6705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Key Points of hyperbola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53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54691" y="1295400"/>
            <a:ext cx="6522509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</TotalTime>
  <Words>249</Words>
  <Application>Microsoft Office PowerPoint</Application>
  <PresentationFormat>On-screen Show (4:3)</PresentationFormat>
  <Paragraphs>66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Equation</vt:lpstr>
      <vt:lpstr>2 D Co-ordinate Geometry Lecture-18 The hyperbola Dated:-16.05.2020 PPT-14  UG (B.Sc., Part-1) </vt:lpstr>
      <vt:lpstr>2 D Co-ordinate Geometry Lecture-18 The ellipse Dated:-16.05.2020 PPT-13  UG (B.Sc., Part-1) </vt:lpstr>
      <vt:lpstr>The hyperbola</vt:lpstr>
      <vt:lpstr>Equation of the hyperbola</vt:lpstr>
      <vt:lpstr>Proof Continue</vt:lpstr>
      <vt:lpstr>Focal property of the Hyperbola </vt:lpstr>
      <vt:lpstr>Key Points of hyperbola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rahman</dc:creator>
  <cp:lastModifiedBy>rahman</cp:lastModifiedBy>
  <cp:revision>35</cp:revision>
  <dcterms:created xsi:type="dcterms:W3CDTF">2020-05-09T05:39:13Z</dcterms:created>
  <dcterms:modified xsi:type="dcterms:W3CDTF">2020-05-16T07:38:45Z</dcterms:modified>
</cp:coreProperties>
</file>