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64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48E59-30EC-4791-BB60-6ED351841A56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48E59-30EC-4791-BB60-6ED351841A56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55C89-6C1B-49E2-ADDA-B58ED708CF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0999"/>
            <a:ext cx="7391400" cy="36576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D Co-ordinate Geometry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Lecture-20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hyperbola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Dated:-19.05.2020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PPT-17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Part-1)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343400"/>
            <a:ext cx="7543800" cy="1828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 for tangent to the hyperbola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Theorem (1):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:-Find the condition that the Line                 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should touch the hyperbola </a:t>
            </a:r>
            <a:endParaRPr lang="en-US" sz="2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equations of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st.line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the hyperbola are given by</a:t>
            </a:r>
          </a:p>
          <a:p>
            <a:pPr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/>
              <a:t>                                                                    </a:t>
            </a:r>
            <a:endParaRPr 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8686800" y="290578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Yu Gothic UI Semilight" pitchFamily="34" charset="-128"/>
                <a:ea typeface="Yu Gothic UI Semilight" pitchFamily="34" charset="-128"/>
              </a:rPr>
              <a:t>X</a:t>
            </a:r>
            <a:endParaRPr lang="en-US" sz="2800" dirty="0">
              <a:latin typeface="Yu Gothic UI Semilight" pitchFamily="34" charset="-128"/>
              <a:ea typeface="Yu Gothic UI Semilight" pitchFamily="34" charset="-128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 flipH="1" flipV="1">
            <a:off x="7086600" y="3124200"/>
            <a:ext cx="15240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932092" y="2602468"/>
            <a:ext cx="907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Y=</a:t>
            </a:r>
            <a:r>
              <a:rPr lang="en-US" dirty="0" err="1" smtClean="0"/>
              <a:t>mx+c</a:t>
            </a:r>
            <a:endParaRPr lang="en-US" dirty="0"/>
          </a:p>
        </p:txBody>
      </p:sp>
      <p:graphicFrame>
        <p:nvGraphicFramePr>
          <p:cNvPr id="48" name="Object 47"/>
          <p:cNvGraphicFramePr>
            <a:graphicFrameLocks noChangeAspect="1"/>
          </p:cNvGraphicFramePr>
          <p:nvPr/>
        </p:nvGraphicFramePr>
        <p:xfrm>
          <a:off x="7467600" y="1752600"/>
          <a:ext cx="1358900" cy="381000"/>
        </p:xfrm>
        <a:graphic>
          <a:graphicData uri="http://schemas.openxmlformats.org/presentationml/2006/ole">
            <p:oleObj spid="_x0000_s2052" name="Equation" r:id="rId3" imgW="672840" imgH="177480" progId="Equation.DSMT4">
              <p:embed/>
            </p:oleObj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/>
        </p:nvGraphicFramePr>
        <p:xfrm>
          <a:off x="5602288" y="2057400"/>
          <a:ext cx="1712912" cy="762000"/>
        </p:xfrm>
        <a:graphic>
          <a:graphicData uri="http://schemas.openxmlformats.org/presentationml/2006/ole">
            <p:oleObj spid="_x0000_s2053" name="Equation" r:id="rId4" imgW="774360" imgH="419040" progId="Equation.DSMT4">
              <p:embed/>
            </p:oleObj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/>
        </p:nvGraphicFramePr>
        <p:xfrm>
          <a:off x="696913" y="3657600"/>
          <a:ext cx="5311775" cy="2819400"/>
        </p:xfrm>
        <a:graphic>
          <a:graphicData uri="http://schemas.openxmlformats.org/presentationml/2006/ole">
            <p:oleObj spid="_x0000_s2054" name="Equation" r:id="rId5" imgW="2971800" imgH="1828800" progId="Equation.DSMT4">
              <p:embed/>
            </p:oleObj>
          </a:graphicData>
        </a:graphic>
      </p:graphicFrame>
      <p:graphicFrame>
        <p:nvGraphicFramePr>
          <p:cNvPr id="55" name="Object 54"/>
          <p:cNvGraphicFramePr>
            <a:graphicFrameLocks noChangeAspect="1"/>
          </p:cNvGraphicFramePr>
          <p:nvPr/>
        </p:nvGraphicFramePr>
        <p:xfrm>
          <a:off x="7924800" y="3505200"/>
          <a:ext cx="787400" cy="304800"/>
        </p:xfrm>
        <a:graphic>
          <a:graphicData uri="http://schemas.openxmlformats.org/presentationml/2006/ole">
            <p:oleObj spid="_x0000_s2055" name="Equation" r:id="rId6" imgW="558720" imgH="228600" progId="Equation.DSMT4">
              <p:embed/>
            </p:oleObj>
          </a:graphicData>
        </a:graphic>
      </p:graphicFrame>
      <p:sp>
        <p:nvSpPr>
          <p:cNvPr id="15" name="Arc 14"/>
          <p:cNvSpPr/>
          <p:nvPr/>
        </p:nvSpPr>
        <p:spPr>
          <a:xfrm flipH="1">
            <a:off x="7696200" y="3352800"/>
            <a:ext cx="1447800" cy="1524000"/>
          </a:xfrm>
          <a:prstGeom prst="arc">
            <a:avLst>
              <a:gd name="adj1" fmla="val 16200000"/>
              <a:gd name="adj2" fmla="val 522777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/>
          <p:cNvSpPr/>
          <p:nvPr/>
        </p:nvSpPr>
        <p:spPr>
          <a:xfrm>
            <a:off x="5029201" y="3352800"/>
            <a:ext cx="1904999" cy="1371600"/>
          </a:xfrm>
          <a:prstGeom prst="arc">
            <a:avLst>
              <a:gd name="adj1" fmla="val 16200000"/>
              <a:gd name="adj2" fmla="val 522445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5715000" y="3962400"/>
            <a:ext cx="3124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6438105" y="4000500"/>
            <a:ext cx="1752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the line (1) touches the hyperbola (2), then the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values of x given by (3) must be equal.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condition for which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152525" y="3505200"/>
          <a:ext cx="6696075" cy="2667000"/>
        </p:xfrm>
        <a:graphic>
          <a:graphicData uri="http://schemas.openxmlformats.org/presentationml/2006/ole">
            <p:oleObj spid="_x0000_s20482" name="Equation" r:id="rId3" imgW="4127400" imgH="1574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Remarks: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Putting                          in eq.          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get,                                is the eq. of the tangent to the hyperbola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(ii) 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Point of Contact: Let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be the point of contact of (1) and (2), then the eq. of tangent to the hyperbola (2) is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Hence Point of Contact is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43338" y="1600200"/>
          <a:ext cx="2163762" cy="444500"/>
        </p:xfrm>
        <a:graphic>
          <a:graphicData uri="http://schemas.openxmlformats.org/presentationml/2006/ole">
            <p:oleObj spid="_x0000_s22530" name="Equation" r:id="rId3" imgW="1054080" imgH="253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010400" y="1752600"/>
          <a:ext cx="1524000" cy="381000"/>
        </p:xfrm>
        <a:graphic>
          <a:graphicData uri="http://schemas.openxmlformats.org/presentationml/2006/ole">
            <p:oleObj spid="_x0000_s22531" name="Equation" r:id="rId4" imgW="672840" imgH="177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676400" y="2133600"/>
          <a:ext cx="2819400" cy="457200"/>
        </p:xfrm>
        <a:graphic>
          <a:graphicData uri="http://schemas.openxmlformats.org/presentationml/2006/ole">
            <p:oleObj spid="_x0000_s22532" name="Equation" r:id="rId5" imgW="1676160" imgH="2664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575050" y="2514600"/>
          <a:ext cx="4044950" cy="609600"/>
        </p:xfrm>
        <a:graphic>
          <a:graphicData uri="http://schemas.openxmlformats.org/presentationml/2006/ole">
            <p:oleObj spid="_x0000_s22533" name="Equation" r:id="rId6" imgW="2031840" imgH="41904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62400" y="3886200"/>
          <a:ext cx="4800600" cy="1905000"/>
        </p:xfrm>
        <a:graphic>
          <a:graphicData uri="http://schemas.openxmlformats.org/presentationml/2006/ole">
            <p:oleObj spid="_x0000_s22534" name="Equation" r:id="rId7" imgW="3263760" imgH="152388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624388" y="5791200"/>
          <a:ext cx="2043112" cy="685800"/>
        </p:xfrm>
        <a:graphic>
          <a:graphicData uri="http://schemas.openxmlformats.org/presentationml/2006/ole">
            <p:oleObj spid="_x0000_s22535" name="Equation" r:id="rId8" imgW="1028520" imgH="35532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495800" y="3124200"/>
          <a:ext cx="1066800" cy="381000"/>
        </p:xfrm>
        <a:graphic>
          <a:graphicData uri="http://schemas.openxmlformats.org/presentationml/2006/ole">
            <p:oleObj spid="_x0000_s22536" name="Equation" r:id="rId9" imgW="55872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Condition for tangent to the hyperbola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Theorem (2)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the equation of the tangent at any point            of the hyperbola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Solution:- The eq. of the hyperbola is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Let P and Q be two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neighbouring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points on the hyperbola (1).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76400" y="1981200"/>
          <a:ext cx="914400" cy="457200"/>
        </p:xfrm>
        <a:graphic>
          <a:graphicData uri="http://schemas.openxmlformats.org/presentationml/2006/ole">
            <p:oleObj spid="_x0000_s23554" name="Equation" r:id="rId3" imgW="469800" imgH="253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137150" y="1905000"/>
          <a:ext cx="1416050" cy="685800"/>
        </p:xfrm>
        <a:graphic>
          <a:graphicData uri="http://schemas.openxmlformats.org/presentationml/2006/ole">
            <p:oleObj spid="_x0000_s23555" name="Equation" r:id="rId4" imgW="723600" imgH="4190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875338" y="2438400"/>
          <a:ext cx="2036762" cy="685800"/>
        </p:xfrm>
        <a:graphic>
          <a:graphicData uri="http://schemas.openxmlformats.org/presentationml/2006/ole">
            <p:oleObj spid="_x0000_s23556" name="Equation" r:id="rId5" imgW="1041120" imgH="419040" progId="Equation.DSMT4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7823200" y="3886200"/>
          <a:ext cx="711200" cy="381000"/>
        </p:xfrm>
        <a:graphic>
          <a:graphicData uri="http://schemas.openxmlformats.org/presentationml/2006/ole">
            <p:oleObj spid="_x0000_s23557" name="Equation" r:id="rId6" imgW="558720" imgH="228600" progId="Equation.DSMT4">
              <p:embed/>
            </p:oleObj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7708900" y="5257800"/>
          <a:ext cx="749300" cy="304800"/>
        </p:xfrm>
        <a:graphic>
          <a:graphicData uri="http://schemas.openxmlformats.org/presentationml/2006/ole">
            <p:oleObj spid="_x0000_s23558" name="Equation" r:id="rId7" imgW="596880" imgH="228600" progId="Equation.DSMT4">
              <p:embed/>
            </p:oleObj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1547813" y="3962400"/>
          <a:ext cx="3319462" cy="2514600"/>
        </p:xfrm>
        <a:graphic>
          <a:graphicData uri="http://schemas.openxmlformats.org/presentationml/2006/ole">
            <p:oleObj spid="_x0000_s23559" name="Equation" r:id="rId8" imgW="2095200" imgH="1968480" progId="Equation.DSMT4">
              <p:embed/>
            </p:oleObj>
          </a:graphicData>
        </a:graphic>
      </p:graphicFrame>
      <p:sp>
        <p:nvSpPr>
          <p:cNvPr id="55" name="Oval 54"/>
          <p:cNvSpPr/>
          <p:nvPr/>
        </p:nvSpPr>
        <p:spPr>
          <a:xfrm>
            <a:off x="7543800" y="54102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7696200" y="39624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575097" y="3288268"/>
            <a:ext cx="1340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Tangent at P</a:t>
            </a:r>
            <a:endParaRPr lang="en-US" dirty="0"/>
          </a:p>
        </p:txBody>
      </p:sp>
      <p:sp>
        <p:nvSpPr>
          <p:cNvPr id="20" name="Arc 19"/>
          <p:cNvSpPr/>
          <p:nvPr/>
        </p:nvSpPr>
        <p:spPr>
          <a:xfrm flipH="1">
            <a:off x="7162800" y="3962400"/>
            <a:ext cx="1600200" cy="1600200"/>
          </a:xfrm>
          <a:prstGeom prst="arc">
            <a:avLst>
              <a:gd name="adj1" fmla="val 16250867"/>
              <a:gd name="adj2" fmla="val 525068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c 20"/>
          <p:cNvSpPr/>
          <p:nvPr/>
        </p:nvSpPr>
        <p:spPr>
          <a:xfrm>
            <a:off x="4876800" y="4038600"/>
            <a:ext cx="1600200" cy="1447800"/>
          </a:xfrm>
          <a:prstGeom prst="arc">
            <a:avLst>
              <a:gd name="adj1" fmla="val 16200000"/>
              <a:gd name="adj2" fmla="val 544590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5410200" y="4724400"/>
            <a:ext cx="2819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6911341" y="4625340"/>
            <a:ext cx="1417319" cy="1524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6781800" y="3581400"/>
            <a:ext cx="19050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eq. of the chord PQ passing through the points                                        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is</a:t>
            </a: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When                            and PQ becomes the tangent at P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Hence the eq. of the tangent at             is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71600" y="1905000"/>
          <a:ext cx="2667000" cy="381000"/>
        </p:xfrm>
        <a:graphic>
          <a:graphicData uri="http://schemas.openxmlformats.org/presentationml/2006/ole">
            <p:oleObj spid="_x0000_s24578" name="Equation" r:id="rId3" imgW="1447560" imgH="2286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43188" y="2279650"/>
          <a:ext cx="4283075" cy="1606550"/>
        </p:xfrm>
        <a:graphic>
          <a:graphicData uri="http://schemas.openxmlformats.org/presentationml/2006/ole">
            <p:oleObj spid="_x0000_s24579" name="Equation" r:id="rId4" imgW="2577960" imgH="133344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447800" y="4038600"/>
          <a:ext cx="2362200" cy="304800"/>
        </p:xfrm>
        <a:graphic>
          <a:graphicData uri="http://schemas.openxmlformats.org/presentationml/2006/ole">
            <p:oleObj spid="_x0000_s24580" name="Equation" r:id="rId5" imgW="1968480" imgH="2286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953000" y="4495800"/>
          <a:ext cx="1016000" cy="381000"/>
        </p:xfrm>
        <a:graphic>
          <a:graphicData uri="http://schemas.openxmlformats.org/presentationml/2006/ole">
            <p:oleObj spid="_x0000_s24581" name="Equation" r:id="rId6" imgW="558720" imgH="2286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362200" y="4953000"/>
          <a:ext cx="4995862" cy="1446212"/>
        </p:xfrm>
        <a:graphic>
          <a:graphicData uri="http://schemas.openxmlformats.org/presentationml/2006/ole">
            <p:oleObj spid="_x0000_s24582" name="Equation" r:id="rId7" imgW="2616120" imgH="86328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237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2 D Co-ordinate Geometry Lecture-20 The hyperbola Dated:-19.05.2020 PPT-17  UG (B.Sc., Part-1) </vt:lpstr>
      <vt:lpstr>Condition for tangent to the hyperbola</vt:lpstr>
      <vt:lpstr>Continue</vt:lpstr>
      <vt:lpstr>Continue</vt:lpstr>
      <vt:lpstr>Condition for tangent to the hyperbola</vt:lpstr>
      <vt:lpstr>Continue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49</cp:revision>
  <dcterms:created xsi:type="dcterms:W3CDTF">2020-05-09T05:39:13Z</dcterms:created>
  <dcterms:modified xsi:type="dcterms:W3CDTF">2020-05-19T05:35:42Z</dcterms:modified>
</cp:coreProperties>
</file>