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8" r:id="rId3"/>
    <p:sldId id="264" r:id="rId4"/>
    <p:sldId id="265" r:id="rId5"/>
    <p:sldId id="266" r:id="rId6"/>
    <p:sldId id="267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80" d="100"/>
          <a:sy n="80" d="100"/>
        </p:scale>
        <p:origin x="-108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4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7" Type="http://schemas.openxmlformats.org/officeDocument/2006/relationships/image" Target="../media/image12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6" Type="http://schemas.openxmlformats.org/officeDocument/2006/relationships/image" Target="../media/image11.wmf"/><Relationship Id="rId5" Type="http://schemas.openxmlformats.org/officeDocument/2006/relationships/image" Target="../media/image10.wmf"/><Relationship Id="rId4" Type="http://schemas.openxmlformats.org/officeDocument/2006/relationships/image" Target="../media/image9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6" Type="http://schemas.openxmlformats.org/officeDocument/2006/relationships/image" Target="../media/image18.wmf"/><Relationship Id="rId5" Type="http://schemas.openxmlformats.org/officeDocument/2006/relationships/image" Target="../media/image17.wmf"/><Relationship Id="rId4" Type="http://schemas.openxmlformats.org/officeDocument/2006/relationships/image" Target="../media/image16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Relationship Id="rId5" Type="http://schemas.openxmlformats.org/officeDocument/2006/relationships/image" Target="../media/image23.wmf"/><Relationship Id="rId4" Type="http://schemas.openxmlformats.org/officeDocument/2006/relationships/image" Target="../media/image2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48E59-30EC-4791-BB60-6ED351841A56}" type="datetimeFigureOut">
              <a:rPr lang="en-US" smtClean="0"/>
              <a:pPr/>
              <a:t>5/12/2020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55C89-6C1B-49E2-ADDA-B58ED708CF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48E59-30EC-4791-BB60-6ED351841A56}" type="datetimeFigureOut">
              <a:rPr lang="en-US" smtClean="0"/>
              <a:pPr/>
              <a:t>5/12/2020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55C89-6C1B-49E2-ADDA-B58ED708CF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48E59-30EC-4791-BB60-6ED351841A56}" type="datetimeFigureOut">
              <a:rPr lang="en-US" smtClean="0"/>
              <a:pPr/>
              <a:t>5/12/2020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55C89-6C1B-49E2-ADDA-B58ED708CF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48E59-30EC-4791-BB60-6ED351841A56}" type="datetimeFigureOut">
              <a:rPr lang="en-US" smtClean="0"/>
              <a:pPr/>
              <a:t>5/12/2020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55C89-6C1B-49E2-ADDA-B58ED708CF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48E59-30EC-4791-BB60-6ED351841A56}" type="datetimeFigureOut">
              <a:rPr lang="en-US" smtClean="0"/>
              <a:pPr/>
              <a:t>5/12/2020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55C89-6C1B-49E2-ADDA-B58ED708CF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48E59-30EC-4791-BB60-6ED351841A56}" type="datetimeFigureOut">
              <a:rPr lang="en-US" smtClean="0"/>
              <a:pPr/>
              <a:t>5/12/2020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55C89-6C1B-49E2-ADDA-B58ED708CF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48E59-30EC-4791-BB60-6ED351841A56}" type="datetimeFigureOut">
              <a:rPr lang="en-US" smtClean="0"/>
              <a:pPr/>
              <a:t>5/12/2020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55C89-6C1B-49E2-ADDA-B58ED708CF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48E59-30EC-4791-BB60-6ED351841A56}" type="datetimeFigureOut">
              <a:rPr lang="en-US" smtClean="0"/>
              <a:pPr/>
              <a:t>5/12/2020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55C89-6C1B-49E2-ADDA-B58ED708CF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48E59-30EC-4791-BB60-6ED351841A56}" type="datetimeFigureOut">
              <a:rPr lang="en-US" smtClean="0"/>
              <a:pPr/>
              <a:t>5/12/2020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55C89-6C1B-49E2-ADDA-B58ED708CF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48E59-30EC-4791-BB60-6ED351841A56}" type="datetimeFigureOut">
              <a:rPr lang="en-US" smtClean="0"/>
              <a:pPr/>
              <a:t>5/12/2020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55C89-6C1B-49E2-ADDA-B58ED708CF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48E59-30EC-4791-BB60-6ED351841A56}" type="datetimeFigureOut">
              <a:rPr lang="en-US" smtClean="0"/>
              <a:pPr/>
              <a:t>5/12/2020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55C89-6C1B-49E2-ADDA-B58ED708CF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148E59-30EC-4791-BB60-6ED351841A56}" type="datetimeFigureOut">
              <a:rPr lang="en-US" smtClean="0"/>
              <a:pPr/>
              <a:t>5/12/2020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055C89-6C1B-49E2-ADDA-B58ED708CF3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.bin"/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9.bin"/><Relationship Id="rId5" Type="http://schemas.openxmlformats.org/officeDocument/2006/relationships/oleObject" Target="../embeddings/oleObject8.bin"/><Relationship Id="rId4" Type="http://schemas.openxmlformats.org/officeDocument/2006/relationships/oleObject" Target="../embeddings/oleObject7.bin"/><Relationship Id="rId9" Type="http://schemas.openxmlformats.org/officeDocument/2006/relationships/oleObject" Target="../embeddings/oleObject12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8.bin"/><Relationship Id="rId3" Type="http://schemas.openxmlformats.org/officeDocument/2006/relationships/oleObject" Target="../embeddings/oleObject13.bin"/><Relationship Id="rId7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6.bin"/><Relationship Id="rId5" Type="http://schemas.openxmlformats.org/officeDocument/2006/relationships/oleObject" Target="../embeddings/oleObject15.bin"/><Relationship Id="rId4" Type="http://schemas.openxmlformats.org/officeDocument/2006/relationships/oleObject" Target="../embeddings/oleObject14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7" Type="http://schemas.openxmlformats.org/officeDocument/2006/relationships/oleObject" Target="../embeddings/oleObject2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22.bin"/><Relationship Id="rId5" Type="http://schemas.openxmlformats.org/officeDocument/2006/relationships/oleObject" Target="../embeddings/oleObject21.bin"/><Relationship Id="rId4" Type="http://schemas.openxmlformats.org/officeDocument/2006/relationships/oleObject" Target="../embeddings/oleObject20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380999"/>
            <a:ext cx="7391400" cy="3657601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2 D Co-ordinate Geometry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mtClean="0">
                <a:latin typeface="Times New Roman" pitchFamily="18" charset="0"/>
                <a:cs typeface="Times New Roman" pitchFamily="18" charset="0"/>
              </a:rPr>
            </a:br>
            <a:r>
              <a:rPr lang="en-US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Lecture-15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ellipse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mtClean="0">
                <a:latin typeface="Times New Roman" pitchFamily="18" charset="0"/>
                <a:cs typeface="Times New Roman" pitchFamily="18" charset="0"/>
              </a:rPr>
              <a:t>Dated:-12.05.2020</a:t>
            </a:r>
            <a:br>
              <a:rPr lang="en-US" smtClean="0">
                <a:latin typeface="Times New Roman" pitchFamily="18" charset="0"/>
                <a:cs typeface="Times New Roman" pitchFamily="18" charset="0"/>
              </a:rPr>
            </a:br>
            <a:r>
              <a:rPr lang="en-US" smtClean="0">
                <a:latin typeface="Times New Roman" pitchFamily="18" charset="0"/>
                <a:cs typeface="Times New Roman" pitchFamily="18" charset="0"/>
              </a:rPr>
              <a:t>PPT-09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UG (B.Sc., Part-1)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4343400"/>
            <a:ext cx="7543800" cy="18288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Dr. Md. </a:t>
            </a:r>
            <a:r>
              <a:rPr lang="en-US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Ataur</a:t>
            </a:r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Rahman</a:t>
            </a:r>
            <a:endParaRPr lang="en-US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Guest Faculty</a:t>
            </a:r>
          </a:p>
          <a:p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Department of Mathematics</a:t>
            </a:r>
            <a:endParaRPr lang="en-US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M.L. </a:t>
            </a:r>
            <a:r>
              <a:rPr lang="en-US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Arya</a:t>
            </a:r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, College, </a:t>
            </a:r>
            <a:r>
              <a:rPr lang="en-US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Kasba</a:t>
            </a:r>
            <a:endParaRPr lang="en-US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PURNEA UNIVERSITY, PURNIA</a:t>
            </a:r>
            <a:endParaRPr lang="en-US" dirty="0" smtClean="0">
              <a:solidFill>
                <a:srgbClr val="00B050"/>
              </a:solidFill>
            </a:endParaRPr>
          </a:p>
          <a:p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Condition for tangent to the ellipse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Theorem (1):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:-Find the condition that the Line                 </a:t>
            </a:r>
          </a:p>
          <a:p>
            <a:pPr>
              <a:buNone/>
            </a:pPr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  should touch the ellipse </a:t>
            </a:r>
            <a:endParaRPr lang="en-US" sz="26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Sol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:-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equations of the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st.line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and the ellipse are given by</a:t>
            </a:r>
          </a:p>
          <a:p>
            <a:pPr>
              <a:buNone/>
            </a:pPr>
            <a:endParaRPr lang="en-US" sz="2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2800" dirty="0" smtClean="0"/>
              <a:t>                                                                    </a:t>
            </a:r>
            <a:endParaRPr lang="en-US" sz="2800" dirty="0"/>
          </a:p>
        </p:txBody>
      </p:sp>
      <p:sp>
        <p:nvSpPr>
          <p:cNvPr id="4" name="Oval 3"/>
          <p:cNvSpPr/>
          <p:nvPr/>
        </p:nvSpPr>
        <p:spPr>
          <a:xfrm>
            <a:off x="5105400" y="3124200"/>
            <a:ext cx="3352800" cy="19050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r>
              <a:rPr lang="en-US" dirty="0" smtClean="0"/>
              <a:t>    O </a:t>
            </a:r>
            <a:endParaRPr lang="en-US" dirty="0"/>
          </a:p>
        </p:txBody>
      </p:sp>
      <p:cxnSp>
        <p:nvCxnSpPr>
          <p:cNvPr id="10" name="Straight Arrow Connector 9"/>
          <p:cNvCxnSpPr>
            <a:stCxn id="4" idx="4"/>
          </p:cNvCxnSpPr>
          <p:nvPr/>
        </p:nvCxnSpPr>
        <p:spPr>
          <a:xfrm rot="5400000" flipH="1">
            <a:off x="5524500" y="3771900"/>
            <a:ext cx="2513806" cy="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rot="5400000">
            <a:off x="6361906" y="4533900"/>
            <a:ext cx="838994" cy="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>
            <a:off x="4876800" y="4114800"/>
            <a:ext cx="3962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8686800" y="2905780"/>
            <a:ext cx="45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Yu Gothic UI Semilight" pitchFamily="34" charset="-128"/>
                <a:ea typeface="Yu Gothic UI Semilight" pitchFamily="34" charset="-128"/>
              </a:rPr>
              <a:t>X</a:t>
            </a:r>
            <a:endParaRPr lang="en-US" sz="2800" dirty="0">
              <a:latin typeface="Yu Gothic UI Semilight" pitchFamily="34" charset="-128"/>
              <a:ea typeface="Yu Gothic UI Semilight" pitchFamily="34" charset="-128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flipV="1">
            <a:off x="4648200" y="2438400"/>
            <a:ext cx="3048000" cy="1371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7620000" y="2221468"/>
            <a:ext cx="9071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Y=</a:t>
            </a:r>
            <a:r>
              <a:rPr lang="en-US" dirty="0" err="1" smtClean="0"/>
              <a:t>mx+c</a:t>
            </a:r>
            <a:endParaRPr lang="en-US" dirty="0"/>
          </a:p>
        </p:txBody>
      </p:sp>
      <p:graphicFrame>
        <p:nvGraphicFramePr>
          <p:cNvPr id="48" name="Object 47"/>
          <p:cNvGraphicFramePr>
            <a:graphicFrameLocks noChangeAspect="1"/>
          </p:cNvGraphicFramePr>
          <p:nvPr/>
        </p:nvGraphicFramePr>
        <p:xfrm>
          <a:off x="7556500" y="1752600"/>
          <a:ext cx="1358900" cy="381000"/>
        </p:xfrm>
        <a:graphic>
          <a:graphicData uri="http://schemas.openxmlformats.org/presentationml/2006/ole">
            <p:oleObj spid="_x0000_s2052" name="Equation" r:id="rId3" imgW="672840" imgH="177480" progId="Equation.DSMT4">
              <p:embed/>
            </p:oleObj>
          </a:graphicData>
        </a:graphic>
      </p:graphicFrame>
      <p:graphicFrame>
        <p:nvGraphicFramePr>
          <p:cNvPr id="49" name="Object 48"/>
          <p:cNvGraphicFramePr>
            <a:graphicFrameLocks noChangeAspect="1"/>
          </p:cNvGraphicFramePr>
          <p:nvPr/>
        </p:nvGraphicFramePr>
        <p:xfrm>
          <a:off x="4973638" y="2057400"/>
          <a:ext cx="1712912" cy="762000"/>
        </p:xfrm>
        <a:graphic>
          <a:graphicData uri="http://schemas.openxmlformats.org/presentationml/2006/ole">
            <p:oleObj spid="_x0000_s2053" name="Equation" r:id="rId4" imgW="774360" imgH="419040" progId="Equation.DSMT4">
              <p:embed/>
            </p:oleObj>
          </a:graphicData>
        </a:graphic>
      </p:graphicFrame>
      <p:graphicFrame>
        <p:nvGraphicFramePr>
          <p:cNvPr id="50" name="Object 49"/>
          <p:cNvGraphicFramePr>
            <a:graphicFrameLocks noChangeAspect="1"/>
          </p:cNvGraphicFramePr>
          <p:nvPr/>
        </p:nvGraphicFramePr>
        <p:xfrm>
          <a:off x="685800" y="3733801"/>
          <a:ext cx="5334000" cy="2666999"/>
        </p:xfrm>
        <a:graphic>
          <a:graphicData uri="http://schemas.openxmlformats.org/presentationml/2006/ole">
            <p:oleObj spid="_x0000_s2054" name="Equation" r:id="rId5" imgW="2984400" imgH="1574640" progId="Equation.DSMT4">
              <p:embed/>
            </p:oleObj>
          </a:graphicData>
        </a:graphic>
      </p:graphicFrame>
      <p:graphicFrame>
        <p:nvGraphicFramePr>
          <p:cNvPr id="55" name="Object 54"/>
          <p:cNvGraphicFramePr>
            <a:graphicFrameLocks noChangeAspect="1"/>
          </p:cNvGraphicFramePr>
          <p:nvPr/>
        </p:nvGraphicFramePr>
        <p:xfrm>
          <a:off x="5308600" y="2971800"/>
          <a:ext cx="787400" cy="304800"/>
        </p:xfrm>
        <a:graphic>
          <a:graphicData uri="http://schemas.openxmlformats.org/presentationml/2006/ole">
            <p:oleObj spid="_x0000_s2055" name="Equation" r:id="rId6" imgW="558720" imgH="22860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Continue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If the given line (1) touches the ellipse (2), then the two values of x given by (3) must be equal.</a:t>
            </a: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i.e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the condition for which 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152525" y="3206750"/>
          <a:ext cx="7504113" cy="2884488"/>
        </p:xfrm>
        <a:graphic>
          <a:graphicData uri="http://schemas.openxmlformats.org/presentationml/2006/ole">
            <p:oleObj spid="_x0000_s20482" name="Equation" r:id="rId3" imgW="4127400" imgH="157464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Continue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Remarks: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)Putting                          in eq.               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we get,                                is the eq. of tangent to the ellipse 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(ii) </a:t>
            </a:r>
            <a:r>
              <a:rPr lang="en-US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Point of Contact: Let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  be the point of contact of (1) and (2), the eq. of tangent to the ellipse (2) is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Hence Point of Contact is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3678238" y="1600200"/>
          <a:ext cx="2189162" cy="444500"/>
        </p:xfrm>
        <a:graphic>
          <a:graphicData uri="http://schemas.openxmlformats.org/presentationml/2006/ole">
            <p:oleObj spid="_x0000_s22530" name="Equation" r:id="rId3" imgW="1066680" imgH="253800" progId="Equation.DSMT4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7010400" y="1752600"/>
          <a:ext cx="1524000" cy="381000"/>
        </p:xfrm>
        <a:graphic>
          <a:graphicData uri="http://schemas.openxmlformats.org/presentationml/2006/ole">
            <p:oleObj spid="_x0000_s22531" name="Equation" r:id="rId4" imgW="672840" imgH="177480" progId="Equation.DSMT4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1676400" y="2133600"/>
          <a:ext cx="2819400" cy="457200"/>
        </p:xfrm>
        <a:graphic>
          <a:graphicData uri="http://schemas.openxmlformats.org/presentationml/2006/ole">
            <p:oleObj spid="_x0000_s22532" name="Equation" r:id="rId5" imgW="1676160" imgH="266400" progId="Equation.DSMT4">
              <p:embed/>
            </p:oleObj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2508250" y="2514600"/>
          <a:ext cx="4044950" cy="609600"/>
        </p:xfrm>
        <a:graphic>
          <a:graphicData uri="http://schemas.openxmlformats.org/presentationml/2006/ole">
            <p:oleObj spid="_x0000_s22533" name="Equation" r:id="rId6" imgW="2031840" imgH="419040" progId="Equation.DSMT4">
              <p:embed/>
            </p:oleObj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2870200" y="3886200"/>
          <a:ext cx="4902200" cy="1905000"/>
        </p:xfrm>
        <a:graphic>
          <a:graphicData uri="http://schemas.openxmlformats.org/presentationml/2006/ole">
            <p:oleObj spid="_x0000_s22534" name="Equation" r:id="rId7" imgW="3162240" imgH="1523880" progId="Equation.DSMT4">
              <p:embed/>
            </p:oleObj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4711700" y="5791200"/>
          <a:ext cx="1866900" cy="685800"/>
        </p:xfrm>
        <a:graphic>
          <a:graphicData uri="http://schemas.openxmlformats.org/presentationml/2006/ole">
            <p:oleObj spid="_x0000_s22535" name="Equation" r:id="rId8" imgW="939600" imgH="355320" progId="Equation.DSMT4">
              <p:embed/>
            </p:oleObj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4648200" y="3200400"/>
          <a:ext cx="1066800" cy="381000"/>
        </p:xfrm>
        <a:graphic>
          <a:graphicData uri="http://schemas.openxmlformats.org/presentationml/2006/ole">
            <p:oleObj spid="_x0000_s22536" name="Equation" r:id="rId9" imgW="558720" imgH="22860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Condition for tangent to the Parabola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953000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Theorem (2)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:-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Find the equation of the tangent at any point            of the ellipse </a:t>
            </a: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Solution:- The eq. of the ellipse is</a:t>
            </a: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Let P and Q be two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neighbouring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points on the ellipse (1).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676400" y="1981200"/>
          <a:ext cx="914400" cy="457200"/>
        </p:xfrm>
        <a:graphic>
          <a:graphicData uri="http://schemas.openxmlformats.org/presentationml/2006/ole">
            <p:oleObj spid="_x0000_s23554" name="Equation" r:id="rId3" imgW="469800" imgH="253800" progId="Equation.DSMT4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4648200" y="1905000"/>
          <a:ext cx="1416050" cy="685800"/>
        </p:xfrm>
        <a:graphic>
          <a:graphicData uri="http://schemas.openxmlformats.org/presentationml/2006/ole">
            <p:oleObj spid="_x0000_s23555" name="Equation" r:id="rId4" imgW="723600" imgH="419040" progId="Equation.DSMT4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5486400" y="2438400"/>
          <a:ext cx="2062162" cy="685800"/>
        </p:xfrm>
        <a:graphic>
          <a:graphicData uri="http://schemas.openxmlformats.org/presentationml/2006/ole">
            <p:oleObj spid="_x0000_s23556" name="Equation" r:id="rId5" imgW="1054080" imgH="419040" progId="Equation.DSMT4">
              <p:embed/>
            </p:oleObj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/>
        </p:nvGraphicFramePr>
        <p:xfrm>
          <a:off x="5181600" y="3962400"/>
          <a:ext cx="711200" cy="381000"/>
        </p:xfrm>
        <a:graphic>
          <a:graphicData uri="http://schemas.openxmlformats.org/presentationml/2006/ole">
            <p:oleObj spid="_x0000_s23557" name="Equation" r:id="rId6" imgW="558720" imgH="228600" progId="Equation.DSMT4">
              <p:embed/>
            </p:oleObj>
          </a:graphicData>
        </a:graphic>
      </p:graphicFrame>
      <p:cxnSp>
        <p:nvCxnSpPr>
          <p:cNvPr id="18" name="Straight Connector 17"/>
          <p:cNvCxnSpPr/>
          <p:nvPr/>
        </p:nvCxnSpPr>
        <p:spPr>
          <a:xfrm rot="5400000" flipH="1" flipV="1">
            <a:off x="6096000" y="3886200"/>
            <a:ext cx="762000" cy="762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2" name="Object 31"/>
          <p:cNvGraphicFramePr>
            <a:graphicFrameLocks noChangeAspect="1"/>
          </p:cNvGraphicFramePr>
          <p:nvPr/>
        </p:nvGraphicFramePr>
        <p:xfrm>
          <a:off x="7239000" y="3657600"/>
          <a:ext cx="749300" cy="304800"/>
        </p:xfrm>
        <a:graphic>
          <a:graphicData uri="http://schemas.openxmlformats.org/presentationml/2006/ole">
            <p:oleObj spid="_x0000_s23558" name="Equation" r:id="rId7" imgW="596880" imgH="228600" progId="Equation.DSMT4">
              <p:embed/>
            </p:oleObj>
          </a:graphicData>
        </a:graphic>
      </p:graphicFrame>
      <p:graphicFrame>
        <p:nvGraphicFramePr>
          <p:cNvPr id="33" name="Object 32"/>
          <p:cNvGraphicFramePr>
            <a:graphicFrameLocks noChangeAspect="1"/>
          </p:cNvGraphicFramePr>
          <p:nvPr/>
        </p:nvGraphicFramePr>
        <p:xfrm>
          <a:off x="1828800" y="3962399"/>
          <a:ext cx="2755900" cy="2514601"/>
        </p:xfrm>
        <a:graphic>
          <a:graphicData uri="http://schemas.openxmlformats.org/presentationml/2006/ole">
            <p:oleObj spid="_x0000_s23559" name="Equation" r:id="rId8" imgW="1739880" imgH="1968480" progId="Equation.DSMT4">
              <p:embed/>
            </p:oleObj>
          </a:graphicData>
        </a:graphic>
      </p:graphicFrame>
      <p:sp>
        <p:nvSpPr>
          <p:cNvPr id="13" name="Oval 12"/>
          <p:cNvSpPr/>
          <p:nvPr/>
        </p:nvSpPr>
        <p:spPr>
          <a:xfrm>
            <a:off x="5867400" y="3810000"/>
            <a:ext cx="1828800" cy="10668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 flipV="1">
            <a:off x="5867400" y="3886200"/>
            <a:ext cx="137160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Oval 54"/>
          <p:cNvSpPr/>
          <p:nvPr/>
        </p:nvSpPr>
        <p:spPr>
          <a:xfrm>
            <a:off x="5867400" y="4191000"/>
            <a:ext cx="76200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/>
          <p:cNvSpPr/>
          <p:nvPr/>
        </p:nvSpPr>
        <p:spPr>
          <a:xfrm>
            <a:off x="7239000" y="3886200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8" name="Straight Connector 57"/>
          <p:cNvCxnSpPr/>
          <p:nvPr/>
        </p:nvCxnSpPr>
        <p:spPr>
          <a:xfrm rot="5400000" flipH="1" flipV="1">
            <a:off x="5372100" y="3695700"/>
            <a:ext cx="1295400" cy="609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Continue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 eq. of the chord PQ passing through the points                                         </a:t>
            </a: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                                  is</a:t>
            </a:r>
          </a:p>
          <a:p>
            <a:pPr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When                            and PQ becomes the tangent at P</a:t>
            </a: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Hence the eq. of the tangent at             is 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371600" y="1905000"/>
          <a:ext cx="2667000" cy="381000"/>
        </p:xfrm>
        <a:graphic>
          <a:graphicData uri="http://schemas.openxmlformats.org/presentationml/2006/ole">
            <p:oleObj spid="_x0000_s24578" name="Equation" r:id="rId3" imgW="1447560" imgH="228600" progId="Equation.DSMT4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2559050" y="2279650"/>
          <a:ext cx="4451350" cy="1606550"/>
        </p:xfrm>
        <a:graphic>
          <a:graphicData uri="http://schemas.openxmlformats.org/presentationml/2006/ole">
            <p:oleObj spid="_x0000_s24579" name="Equation" r:id="rId4" imgW="2679480" imgH="1333440" progId="Equation.DSMT4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1447800" y="4038600"/>
          <a:ext cx="2362200" cy="304800"/>
        </p:xfrm>
        <a:graphic>
          <a:graphicData uri="http://schemas.openxmlformats.org/presentationml/2006/ole">
            <p:oleObj spid="_x0000_s24580" name="Equation" r:id="rId5" imgW="1968480" imgH="228600" progId="Equation.DSMT4">
              <p:embed/>
            </p:oleObj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4953000" y="4495800"/>
          <a:ext cx="1016000" cy="381000"/>
        </p:xfrm>
        <a:graphic>
          <a:graphicData uri="http://schemas.openxmlformats.org/presentationml/2006/ole">
            <p:oleObj spid="_x0000_s24581" name="Equation" r:id="rId6" imgW="558720" imgH="228600" progId="Equation.DSMT4">
              <p:embed/>
            </p:oleObj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2609850" y="5029200"/>
          <a:ext cx="4230688" cy="1181100"/>
        </p:xfrm>
        <a:graphic>
          <a:graphicData uri="http://schemas.openxmlformats.org/presentationml/2006/ole">
            <p:oleObj spid="_x0000_s24582" name="Equation" r:id="rId7" imgW="2374560" imgH="838080" progId="Equation.DSMT4">
              <p:embed/>
            </p:oleObj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339</TotalTime>
  <Words>233</Words>
  <Application>Microsoft Office PowerPoint</Application>
  <PresentationFormat>On-screen Show (4:3)</PresentationFormat>
  <Paragraphs>42</Paragraphs>
  <Slides>6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Office Theme</vt:lpstr>
      <vt:lpstr>Equation</vt:lpstr>
      <vt:lpstr>2 D Co-ordinate Geometry Lecture-15 The ellipse Dated:-12.05.2020 PPT-09  UG (B.Sc., Part-1) </vt:lpstr>
      <vt:lpstr>Condition for tangent to the ellipse</vt:lpstr>
      <vt:lpstr>Continue</vt:lpstr>
      <vt:lpstr>Continue</vt:lpstr>
      <vt:lpstr>Condition for tangent to the Parabola</vt:lpstr>
      <vt:lpstr>Continue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rahman</dc:creator>
  <cp:lastModifiedBy>rahman</cp:lastModifiedBy>
  <cp:revision>33</cp:revision>
  <dcterms:created xsi:type="dcterms:W3CDTF">2020-05-09T05:39:13Z</dcterms:created>
  <dcterms:modified xsi:type="dcterms:W3CDTF">2020-05-12T09:00:07Z</dcterms:modified>
</cp:coreProperties>
</file>