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3" r:id="rId2"/>
    <p:sldId id="261" r:id="rId3"/>
    <p:sldId id="259" r:id="rId4"/>
    <p:sldId id="262" r:id="rId5"/>
    <p:sldId id="260" r:id="rId6"/>
    <p:sldId id="263" r:id="rId7"/>
    <p:sldId id="264" r:id="rId8"/>
    <p:sldId id="272" r:id="rId9"/>
    <p:sldId id="270" r:id="rId10"/>
    <p:sldId id="266" r:id="rId11"/>
    <p:sldId id="274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685E1C-AEEA-4DDD-9482-4DE1433F7DB2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3E695-9528-4FA7-88B7-7465760A47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645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665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40D6-B939-4EBB-B032-E11F6AA14E67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1B1F-F0DE-4C61-8248-1984FCB8A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40D6-B939-4EBB-B032-E11F6AA14E67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1B1F-F0DE-4C61-8248-1984FCB8A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40D6-B939-4EBB-B032-E11F6AA14E67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1B1F-F0DE-4C61-8248-1984FCB8A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40D6-B939-4EBB-B032-E11F6AA14E67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1B1F-F0DE-4C61-8248-1984FCB8A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40D6-B939-4EBB-B032-E11F6AA14E67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1B1F-F0DE-4C61-8248-1984FCB8A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40D6-B939-4EBB-B032-E11F6AA14E67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1B1F-F0DE-4C61-8248-1984FCB8A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40D6-B939-4EBB-B032-E11F6AA14E67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1B1F-F0DE-4C61-8248-1984FCB8A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40D6-B939-4EBB-B032-E11F6AA14E67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1B1F-F0DE-4C61-8248-1984FCB8A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40D6-B939-4EBB-B032-E11F6AA14E67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1B1F-F0DE-4C61-8248-1984FCB8A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40D6-B939-4EBB-B032-E11F6AA14E67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1B1F-F0DE-4C61-8248-1984FCB8A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40D6-B939-4EBB-B032-E11F6AA14E67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1B1F-F0DE-4C61-8248-1984FCB8A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B40D6-B939-4EBB-B032-E11F6AA14E67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91B1F-F0DE-4C61-8248-1984FCB8A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7391400" cy="3429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Real Analysis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Lecture-1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Sequence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Dated:-11.05.2020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PPT-07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UG (B.Sc., Part-2)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419600"/>
            <a:ext cx="7543800" cy="2057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22225" y="33338"/>
            <a:ext cx="9109075" cy="1185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endParaRPr lang="en-US" sz="2800"/>
          </a:p>
        </p:txBody>
      </p:sp>
      <p:pic>
        <p:nvPicPr>
          <p:cNvPr id="6147" name="Picture 3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5587" y="3048000"/>
            <a:ext cx="8431213" cy="1979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078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81000" y="152400"/>
            <a:ext cx="8763000" cy="1600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Write the first 5 terms for</a:t>
            </a:r>
            <a:br>
              <a:rPr lang="en-US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and show that the sequence is convergent.</a:t>
            </a:r>
          </a:p>
        </p:txBody>
      </p:sp>
      <p:graphicFrame>
        <p:nvGraphicFramePr>
          <p:cNvPr id="91136" name="Object 1024"/>
          <p:cNvGraphicFramePr>
            <a:graphicFrameLocks noChangeAspect="1"/>
          </p:cNvGraphicFramePr>
          <p:nvPr/>
        </p:nvGraphicFramePr>
        <p:xfrm>
          <a:off x="1687513" y="1600200"/>
          <a:ext cx="4933950" cy="1066800"/>
        </p:xfrm>
        <a:graphic>
          <a:graphicData uri="http://schemas.openxmlformats.org/presentationml/2006/ole">
            <p:oleObj spid="_x0000_s5122" name="Equation" r:id="rId5" imgW="1993680" imgH="457200" progId="Equation.DSMT4">
              <p:embed/>
            </p:oleObj>
          </a:graphicData>
        </a:graphic>
      </p:graphicFrame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28600" y="5165725"/>
            <a:ext cx="8686800" cy="95410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316501"/>
                </a:solidFill>
                <a:latin typeface="Times New Roman" pitchFamily="18" charset="0"/>
                <a:cs typeface="Times New Roman" pitchFamily="18" charset="0"/>
              </a:rPr>
              <a:t>The terms in this sequence get closer and closer to 1. The sequence </a:t>
            </a:r>
            <a:r>
              <a:rPr lang="en-US" sz="28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CONVERGES</a:t>
            </a:r>
            <a:r>
              <a:rPr lang="en-US" sz="2800" dirty="0">
                <a:solidFill>
                  <a:srgbClr val="316501"/>
                </a:solidFill>
                <a:latin typeface="Times New Roman" pitchFamily="18" charset="0"/>
                <a:cs typeface="Times New Roman" pitchFamily="18" charset="0"/>
              </a:rPr>
              <a:t> to 1.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57200" y="2905780"/>
            <a:ext cx="2715808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 a number line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197313" y="2753380"/>
            <a:ext cx="2117887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As a function</a:t>
            </a:r>
          </a:p>
        </p:txBody>
      </p:sp>
      <p:graphicFrame>
        <p:nvGraphicFramePr>
          <p:cNvPr id="91137" name="Object 1025"/>
          <p:cNvGraphicFramePr>
            <a:graphicFrameLocks noChangeAspect="1"/>
          </p:cNvGraphicFramePr>
          <p:nvPr/>
        </p:nvGraphicFramePr>
        <p:xfrm>
          <a:off x="5943600" y="84137"/>
          <a:ext cx="2133600" cy="1135063"/>
        </p:xfrm>
        <a:graphic>
          <a:graphicData uri="http://schemas.openxmlformats.org/presentationml/2006/ole">
            <p:oleObj spid="_x0000_s5123" name="Equation" r:id="rId6" imgW="736560" imgH="4572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utoUpdateAnimBg="0"/>
      <p:bldP spid="6151" grpId="0" autoUpdateAnimBg="0"/>
      <p:bldP spid="615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2225" y="33338"/>
            <a:ext cx="9109075" cy="550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endParaRPr lang="en-US" sz="2800"/>
          </a:p>
        </p:txBody>
      </p:sp>
      <p:pic>
        <p:nvPicPr>
          <p:cNvPr id="10243" name="Picture 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8425" y="2616200"/>
            <a:ext cx="8948738" cy="2047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2228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Write the terms for a</a:t>
            </a:r>
            <a:r>
              <a:rPr lang="en-US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n  </a:t>
            </a:r>
            <a:r>
              <a:rPr lang="en-US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= 3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746124" y="1295400"/>
            <a:ext cx="7407276" cy="95410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Since  </a:t>
            </a:r>
            <a:r>
              <a:rPr lang="en-US" sz="28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n  </a:t>
            </a:r>
            <a:r>
              <a:rPr lang="en-US" sz="28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= 3 is a constant. Therefore,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terms of the above sequence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are 3, 3, 3, …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3,….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914400" y="5257800"/>
            <a:ext cx="7791827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Then the sequence is convergent and </a:t>
            </a:r>
            <a:r>
              <a:rPr lang="en-US" sz="28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converges to 3</a:t>
            </a:r>
            <a:r>
              <a:rPr lang="en-US" sz="2800" dirty="0">
                <a:solidFill>
                  <a:srgbClr val="009900"/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5" grpId="0" autoUpdateAnimBg="0"/>
      <p:bldP spid="1024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905000"/>
            <a:ext cx="6934199" cy="4643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22225" y="33338"/>
            <a:ext cx="9109075" cy="550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endParaRPr lang="en-US" sz="2800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228600"/>
            <a:ext cx="7772400" cy="1066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y= L is a horizontal asymptote when sequence converges to L.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1752600" y="152400"/>
            <a:ext cx="5334000" cy="914400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Contents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5122863"/>
          </a:xfrm>
        </p:spPr>
        <p:txBody>
          <a:bodyPr>
            <a:normAutofit fontScale="92500" lnSpcReduction="20000"/>
          </a:bodyPr>
          <a:lstStyle/>
          <a:p>
            <a:pPr marL="568325" indent="-514350">
              <a:buFontTx/>
              <a:buAutoNum type="arabicPeriod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Sequences</a:t>
            </a:r>
          </a:p>
          <a:p>
            <a:pPr marL="568325" indent="-514350">
              <a:buFontTx/>
              <a:buAutoNum type="arabicPeriod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Types of Sequences</a:t>
            </a:r>
          </a:p>
          <a:p>
            <a:pPr marL="568325" indent="-514350">
              <a:buFontTx/>
              <a:buAutoNum type="arabicPeriod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Convergent, Divergent and Oscillatory Sequences</a:t>
            </a:r>
          </a:p>
          <a:p>
            <a:pPr marL="568325" indent="-514350">
              <a:buFontTx/>
              <a:buAutoNum type="arabicPeriod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Bounded sequence</a:t>
            </a:r>
          </a:p>
          <a:p>
            <a:pPr marL="568325" indent="-514350">
              <a:buFontTx/>
              <a:buAutoNum type="arabicPeriod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Monotonic sequence</a:t>
            </a:r>
          </a:p>
          <a:p>
            <a:pPr marL="568325" indent="-514350">
              <a:buFontTx/>
              <a:buAutoNum type="arabicPeriod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Cauchy Sequence</a:t>
            </a:r>
          </a:p>
          <a:p>
            <a:pPr marL="568325" indent="-514350">
              <a:buFontTx/>
              <a:buAutoNum type="arabicPeriod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Cauchy’ general Principle of convergence</a:t>
            </a:r>
          </a:p>
          <a:p>
            <a:pPr marL="568325" indent="-514350">
              <a:buFontTx/>
              <a:buAutoNum type="arabicPeriod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Continuity and Differentiability</a:t>
            </a:r>
          </a:p>
          <a:p>
            <a:pPr marL="568325" indent="-514350">
              <a:buFontTx/>
              <a:buAutoNum type="arabicPeriod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Properties of Continuous &amp;discontinuous functions</a:t>
            </a:r>
          </a:p>
          <a:p>
            <a:pPr marL="568325" indent="-514350">
              <a:buFontTx/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68325" indent="-514350">
              <a:buFontTx/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68325" indent="-514350">
              <a:buFontTx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152400"/>
            <a:ext cx="7772400" cy="762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Sequence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220663" y="990601"/>
            <a:ext cx="8702675" cy="31085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Definition (1):- </a:t>
            </a:r>
            <a:r>
              <a:rPr lang="en-US" sz="28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A sequence is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ordered list of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objects whose terms can be expressed by general formula.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i.e. The arrangement of real numbers whose term can be expressed by general formula.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304800" y="4191001"/>
            <a:ext cx="8382000" cy="31085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Definition (2)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:-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sequence 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mapping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whose domain is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natural numbers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Domain</a:t>
            </a:r>
            <a:r>
              <a:rPr lang="en-US" sz="28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1</a:t>
            </a:r>
            <a:r>
              <a:rPr lang="en-US" sz="28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2</a:t>
            </a:r>
            <a:r>
              <a:rPr lang="en-US" sz="28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 3,    4</a:t>
            </a:r>
            <a:r>
              <a:rPr lang="en-US" sz="28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……..</a:t>
            </a:r>
            <a:r>
              <a:rPr lang="en-US" sz="2800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solidFill>
                  <a:srgbClr val="316501"/>
                </a:solidFill>
                <a:latin typeface="Times New Roman" pitchFamily="18" charset="0"/>
                <a:cs typeface="Times New Roman" pitchFamily="18" charset="0"/>
              </a:rPr>
              <a:t>Range     </a:t>
            </a:r>
            <a:r>
              <a:rPr lang="en-US" sz="2800" dirty="0" smtClean="0">
                <a:solidFill>
                  <a:srgbClr val="31650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solidFill>
                  <a:srgbClr val="31650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aseline="-25000" dirty="0" smtClean="0">
                <a:solidFill>
                  <a:srgbClr val="316501"/>
                </a:solidFill>
                <a:latin typeface="Times New Roman" pitchFamily="18" charset="0"/>
                <a:cs typeface="Times New Roman" pitchFamily="18" charset="0"/>
              </a:rPr>
              <a:t>1,    </a:t>
            </a:r>
            <a:r>
              <a:rPr lang="en-US" sz="2800" i="1" dirty="0">
                <a:solidFill>
                  <a:srgbClr val="31650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aseline="-25000" dirty="0">
                <a:solidFill>
                  <a:srgbClr val="316501"/>
                </a:solidFill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en-US" sz="2800" baseline="-25000" dirty="0" smtClean="0">
                <a:solidFill>
                  <a:srgbClr val="31650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i="1" dirty="0" smtClean="0">
                <a:solidFill>
                  <a:srgbClr val="31650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aseline="-25000" dirty="0" smtClean="0">
                <a:solidFill>
                  <a:srgbClr val="31650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aseline="-25000" dirty="0">
                <a:solidFill>
                  <a:srgbClr val="31650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aseline="-25000" dirty="0" smtClean="0">
                <a:solidFill>
                  <a:srgbClr val="31650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i="1" dirty="0" smtClean="0">
                <a:solidFill>
                  <a:srgbClr val="31650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aseline="-25000" dirty="0" smtClean="0">
                <a:solidFill>
                  <a:srgbClr val="31650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aseline="-25000" dirty="0">
                <a:solidFill>
                  <a:srgbClr val="31650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aseline="-25000" dirty="0" smtClean="0">
                <a:solidFill>
                  <a:srgbClr val="316501"/>
                </a:solidFill>
                <a:latin typeface="Times New Roman" pitchFamily="18" charset="0"/>
                <a:cs typeface="Times New Roman" pitchFamily="18" charset="0"/>
              </a:rPr>
              <a:t>….. ……</a:t>
            </a:r>
            <a:r>
              <a:rPr lang="en-US" sz="2800" i="1" dirty="0" smtClean="0">
                <a:solidFill>
                  <a:srgbClr val="31650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aseline="-25000" dirty="0" smtClean="0">
                <a:solidFill>
                  <a:srgbClr val="31650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endParaRPr lang="en-US" sz="2800" dirty="0"/>
          </a:p>
        </p:txBody>
      </p:sp>
      <p:graphicFrame>
        <p:nvGraphicFramePr>
          <p:cNvPr id="35854" name="Object 14"/>
          <p:cNvGraphicFramePr>
            <a:graphicFrameLocks noChangeAspect="1"/>
          </p:cNvGraphicFramePr>
          <p:nvPr/>
        </p:nvGraphicFramePr>
        <p:xfrm>
          <a:off x="914400" y="2895600"/>
          <a:ext cx="5791200" cy="1219200"/>
        </p:xfrm>
        <a:graphic>
          <a:graphicData uri="http://schemas.openxmlformats.org/presentationml/2006/ole">
            <p:oleObj spid="_x0000_s1026" name="Equation" r:id="rId3" imgW="2286000" imgH="799920" progId="Equation.DSMT4">
              <p:embed/>
            </p:oleObj>
          </a:graphicData>
        </a:graphic>
      </p:graphicFrame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981200" y="5486400"/>
            <a:ext cx="2971800" cy="533400"/>
            <a:chOff x="1488" y="2664"/>
            <a:chExt cx="1488" cy="384"/>
          </a:xfrm>
        </p:grpSpPr>
        <p:sp>
          <p:nvSpPr>
            <p:cNvPr id="1032" name="Line 15"/>
            <p:cNvSpPr>
              <a:spLocks noChangeShapeType="1"/>
            </p:cNvSpPr>
            <p:nvPr/>
          </p:nvSpPr>
          <p:spPr bwMode="auto">
            <a:xfrm>
              <a:off x="1488" y="2664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Line 16"/>
            <p:cNvSpPr>
              <a:spLocks noChangeShapeType="1"/>
            </p:cNvSpPr>
            <p:nvPr/>
          </p:nvSpPr>
          <p:spPr bwMode="auto">
            <a:xfrm>
              <a:off x="1776" y="2664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Line 17"/>
            <p:cNvSpPr>
              <a:spLocks noChangeShapeType="1"/>
            </p:cNvSpPr>
            <p:nvPr/>
          </p:nvSpPr>
          <p:spPr bwMode="auto">
            <a:xfrm>
              <a:off x="2064" y="2664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Line 18"/>
            <p:cNvSpPr>
              <a:spLocks noChangeShapeType="1"/>
            </p:cNvSpPr>
            <p:nvPr/>
          </p:nvSpPr>
          <p:spPr bwMode="auto">
            <a:xfrm>
              <a:off x="2352" y="2664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Line 19"/>
            <p:cNvSpPr>
              <a:spLocks noChangeShapeType="1"/>
            </p:cNvSpPr>
            <p:nvPr/>
          </p:nvSpPr>
          <p:spPr bwMode="auto">
            <a:xfrm>
              <a:off x="2976" y="2664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autoUpdateAnimBg="0"/>
      <p:bldP spid="3585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</a:p>
        </p:txBody>
      </p:sp>
      <p:sp>
        <p:nvSpPr>
          <p:cNvPr id="2057" name="Text Box 1027"/>
          <p:cNvSpPr txBox="1">
            <a:spLocks noChangeArrowheads="1"/>
          </p:cNvSpPr>
          <p:nvPr/>
        </p:nvSpPr>
        <p:spPr bwMode="auto">
          <a:xfrm>
            <a:off x="762000" y="1143000"/>
            <a:ext cx="7559675" cy="95410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Write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general formula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 the nth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term of the following sequences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6868" name="Object 1028"/>
          <p:cNvGraphicFramePr>
            <a:graphicFrameLocks noChangeAspect="1"/>
          </p:cNvGraphicFramePr>
          <p:nvPr/>
        </p:nvGraphicFramePr>
        <p:xfrm>
          <a:off x="19050" y="2362200"/>
          <a:ext cx="4306888" cy="990600"/>
        </p:xfrm>
        <a:graphic>
          <a:graphicData uri="http://schemas.openxmlformats.org/presentationml/2006/ole">
            <p:oleObj spid="_x0000_s2050" name="Equation" r:id="rId3" imgW="1307880" imgH="457200" progId="Equation.DSMT4">
              <p:embed/>
            </p:oleObj>
          </a:graphicData>
        </a:graphic>
      </p:graphicFrame>
      <p:graphicFrame>
        <p:nvGraphicFramePr>
          <p:cNvPr id="36869" name="Object 1029"/>
          <p:cNvGraphicFramePr>
            <a:graphicFrameLocks noChangeAspect="1"/>
          </p:cNvGraphicFramePr>
          <p:nvPr/>
        </p:nvGraphicFramePr>
        <p:xfrm>
          <a:off x="-26988" y="3429000"/>
          <a:ext cx="4551363" cy="914400"/>
        </p:xfrm>
        <a:graphic>
          <a:graphicData uri="http://schemas.openxmlformats.org/presentationml/2006/ole">
            <p:oleObj spid="_x0000_s2051" name="Equation" r:id="rId4" imgW="1549080" imgH="457200" progId="Equation.DSMT4">
              <p:embed/>
            </p:oleObj>
          </a:graphicData>
        </a:graphic>
      </p:graphicFrame>
      <p:graphicFrame>
        <p:nvGraphicFramePr>
          <p:cNvPr id="36870" name="Object 1030"/>
          <p:cNvGraphicFramePr>
            <a:graphicFrameLocks noChangeAspect="1"/>
          </p:cNvGraphicFramePr>
          <p:nvPr/>
        </p:nvGraphicFramePr>
        <p:xfrm>
          <a:off x="209550" y="4800600"/>
          <a:ext cx="4229100" cy="1066800"/>
        </p:xfrm>
        <a:graphic>
          <a:graphicData uri="http://schemas.openxmlformats.org/presentationml/2006/ole">
            <p:oleObj spid="_x0000_s2052" name="Equation" r:id="rId5" imgW="1409400" imgH="457200" progId="Equation.DSMT4">
              <p:embed/>
            </p:oleObj>
          </a:graphicData>
        </a:graphic>
      </p:graphicFrame>
      <p:graphicFrame>
        <p:nvGraphicFramePr>
          <p:cNvPr id="36871" name="Object 1031"/>
          <p:cNvGraphicFramePr>
            <a:graphicFrameLocks noChangeAspect="1"/>
          </p:cNvGraphicFramePr>
          <p:nvPr/>
        </p:nvGraphicFramePr>
        <p:xfrm>
          <a:off x="4419600" y="2286000"/>
          <a:ext cx="4191000" cy="1066800"/>
        </p:xfrm>
        <a:graphic>
          <a:graphicData uri="http://schemas.openxmlformats.org/presentationml/2006/ole">
            <p:oleObj spid="_x0000_s2053" name="Equation" r:id="rId6" imgW="1688760" imgH="469800" progId="Equation.DSMT4">
              <p:embed/>
            </p:oleObj>
          </a:graphicData>
        </a:graphic>
      </p:graphicFrame>
      <p:graphicFrame>
        <p:nvGraphicFramePr>
          <p:cNvPr id="36872" name="Object 1032"/>
          <p:cNvGraphicFramePr>
            <a:graphicFrameLocks noChangeAspect="1"/>
          </p:cNvGraphicFramePr>
          <p:nvPr/>
        </p:nvGraphicFramePr>
        <p:xfrm>
          <a:off x="4964112" y="3352800"/>
          <a:ext cx="3494088" cy="1066800"/>
        </p:xfrm>
        <a:graphic>
          <a:graphicData uri="http://schemas.openxmlformats.org/presentationml/2006/ole">
            <p:oleObj spid="_x0000_s2054" name="Equation" r:id="rId7" imgW="1523880" imgH="457200" progId="Equation.DSMT4">
              <p:embed/>
            </p:oleObj>
          </a:graphicData>
        </a:graphic>
      </p:graphicFrame>
      <p:graphicFrame>
        <p:nvGraphicFramePr>
          <p:cNvPr id="36873" name="Object 1033"/>
          <p:cNvGraphicFramePr>
            <a:graphicFrameLocks noChangeAspect="1"/>
          </p:cNvGraphicFramePr>
          <p:nvPr/>
        </p:nvGraphicFramePr>
        <p:xfrm>
          <a:off x="4876800" y="4724400"/>
          <a:ext cx="3810000" cy="1143000"/>
        </p:xfrm>
        <a:graphic>
          <a:graphicData uri="http://schemas.openxmlformats.org/presentationml/2006/ole">
            <p:oleObj spid="_x0000_s2055" name="Equation" r:id="rId8" imgW="1854000" imgH="558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Types of Sequences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Convergent Sequence</a:t>
            </a:r>
          </a:p>
          <a:p>
            <a:pPr marL="514350" indent="-514350">
              <a:buAutoNum type="arabi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Divergent Sequence </a:t>
            </a:r>
          </a:p>
          <a:p>
            <a:pPr marL="514350" indent="-514350">
              <a:buAutoNum type="arabi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Oscillatory Sequence</a:t>
            </a:r>
          </a:p>
          <a:p>
            <a:pPr marL="514350" indent="-514350">
              <a:buAutoNum type="arabi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Monotonic Sequence</a:t>
            </a:r>
          </a:p>
          <a:p>
            <a:pPr marL="571500" indent="-57150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)Monotonic increasing Sequence</a:t>
            </a:r>
          </a:p>
          <a:p>
            <a:pPr marL="571500" indent="-57150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(ii)Monotonic decreasing Sequence</a:t>
            </a:r>
          </a:p>
          <a:p>
            <a:pPr marL="571500" indent="-57150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(5) Bounded Sequence</a:t>
            </a:r>
          </a:p>
          <a:p>
            <a:pPr marL="571500" indent="-57150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Bounded above</a:t>
            </a:r>
          </a:p>
          <a:p>
            <a:pPr marL="514350" indent="-51435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(ii) Bounded below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Convergent Sequence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Definition:-A  Sequence         is said to be convergent if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Example1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648200" y="1600200"/>
          <a:ext cx="635000" cy="609600"/>
        </p:xfrm>
        <a:graphic>
          <a:graphicData uri="http://schemas.openxmlformats.org/presentationml/2006/ole">
            <p:oleObj spid="_x0000_s3074" name="Equation" r:id="rId3" imgW="304560" imgH="2538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00400" y="2209800"/>
          <a:ext cx="4572000" cy="533400"/>
        </p:xfrm>
        <a:graphic>
          <a:graphicData uri="http://schemas.openxmlformats.org/presentationml/2006/ole">
            <p:oleObj spid="_x0000_s3075" name="Equation" r:id="rId4" imgW="2311200" imgH="27936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86000" y="2819400"/>
          <a:ext cx="5586412" cy="3733800"/>
        </p:xfrm>
        <a:graphic>
          <a:graphicData uri="http://schemas.openxmlformats.org/presentationml/2006/ole">
            <p:oleObj spid="_x0000_s3076" name="Equation" r:id="rId5" imgW="3504960" imgH="2539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Convergent Sequence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Example 2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617788" y="1676400"/>
          <a:ext cx="5688012" cy="4572000"/>
        </p:xfrm>
        <a:graphic>
          <a:graphicData uri="http://schemas.openxmlformats.org/presentationml/2006/ole">
            <p:oleObj spid="_x0000_s4100" name="Equation" r:id="rId3" imgW="3568680" imgH="2692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3914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Limit of a Convergent Sequence</a:t>
            </a:r>
          </a:p>
        </p:txBody>
      </p:sp>
      <p:pic>
        <p:nvPicPr>
          <p:cNvPr id="5124" name="Picture 3" descr="268gif268268_deflimitseq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990600"/>
            <a:ext cx="8382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Sequences</a:t>
            </a:r>
          </a:p>
        </p:txBody>
      </p:sp>
      <p:sp>
        <p:nvSpPr>
          <p:cNvPr id="6153" name="Text Box 3"/>
          <p:cNvSpPr txBox="1">
            <a:spLocks noChangeArrowheads="1"/>
          </p:cNvSpPr>
          <p:nvPr/>
        </p:nvSpPr>
        <p:spPr bwMode="auto">
          <a:xfrm>
            <a:off x="381000" y="990600"/>
            <a:ext cx="8382000" cy="95410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316501"/>
                </a:solidFill>
                <a:latin typeface="Times New Roman" pitchFamily="18" charset="0"/>
                <a:cs typeface="Times New Roman" pitchFamily="18" charset="0"/>
              </a:rPr>
              <a:t>Write the first 5 terms of the sequence. </a:t>
            </a:r>
          </a:p>
          <a:p>
            <a:r>
              <a:rPr lang="en-US" sz="2800" dirty="0">
                <a:solidFill>
                  <a:srgbClr val="316501"/>
                </a:solidFill>
                <a:latin typeface="Times New Roman" pitchFamily="18" charset="0"/>
                <a:cs typeface="Times New Roman" pitchFamily="18" charset="0"/>
              </a:rPr>
              <a:t>Does the sequence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316501"/>
                </a:solidFill>
                <a:latin typeface="Times New Roman" pitchFamily="18" charset="0"/>
                <a:cs typeface="Times New Roman" pitchFamily="18" charset="0"/>
              </a:rPr>
              <a:t>converge? If so, find the value</a:t>
            </a:r>
            <a:r>
              <a:rPr lang="en-US" sz="2800" dirty="0">
                <a:solidFill>
                  <a:srgbClr val="316501"/>
                </a:solidFill>
              </a:rPr>
              <a:t>.</a:t>
            </a:r>
          </a:p>
        </p:txBody>
      </p:sp>
      <p:graphicFrame>
        <p:nvGraphicFramePr>
          <p:cNvPr id="94208" name="Object 1024"/>
          <p:cNvGraphicFramePr>
            <a:graphicFrameLocks noChangeAspect="1"/>
          </p:cNvGraphicFramePr>
          <p:nvPr/>
        </p:nvGraphicFramePr>
        <p:xfrm>
          <a:off x="50800" y="2286000"/>
          <a:ext cx="1992313" cy="838200"/>
        </p:xfrm>
        <a:graphic>
          <a:graphicData uri="http://schemas.openxmlformats.org/presentationml/2006/ole">
            <p:oleObj spid="_x0000_s8194" name="Equation" r:id="rId3" imgW="1206360" imgH="507960" progId="Equation.DSMT4">
              <p:embed/>
            </p:oleObj>
          </a:graphicData>
        </a:graphic>
      </p:graphicFrame>
      <p:graphicFrame>
        <p:nvGraphicFramePr>
          <p:cNvPr id="94209" name="Object 1025"/>
          <p:cNvGraphicFramePr>
            <a:graphicFrameLocks noChangeAspect="1"/>
          </p:cNvGraphicFramePr>
          <p:nvPr/>
        </p:nvGraphicFramePr>
        <p:xfrm>
          <a:off x="2182812" y="2362200"/>
          <a:ext cx="3608388" cy="754063"/>
        </p:xfrm>
        <a:graphic>
          <a:graphicData uri="http://schemas.openxmlformats.org/presentationml/2006/ole">
            <p:oleObj spid="_x0000_s8195" name="Equation" r:id="rId4" imgW="2184120" imgH="457200" progId="Equation.DSMT4">
              <p:embed/>
            </p:oleObj>
          </a:graphicData>
        </a:graphic>
      </p:graphicFrame>
      <p:graphicFrame>
        <p:nvGraphicFramePr>
          <p:cNvPr id="94210" name="Object 1026"/>
          <p:cNvGraphicFramePr>
            <a:graphicFrameLocks noChangeAspect="1"/>
          </p:cNvGraphicFramePr>
          <p:nvPr/>
        </p:nvGraphicFramePr>
        <p:xfrm>
          <a:off x="5867400" y="2286000"/>
          <a:ext cx="3048000" cy="762000"/>
        </p:xfrm>
        <a:graphic>
          <a:graphicData uri="http://schemas.openxmlformats.org/presentationml/2006/ole">
            <p:oleObj spid="_x0000_s8196" name="Equation" r:id="rId5" imgW="2234880" imgH="507960" progId="Equation.DSMT4">
              <p:embed/>
            </p:oleObj>
          </a:graphicData>
        </a:graphic>
      </p:graphicFrame>
      <p:graphicFrame>
        <p:nvGraphicFramePr>
          <p:cNvPr id="94211" name="Object 1027"/>
          <p:cNvGraphicFramePr>
            <a:graphicFrameLocks noChangeAspect="1"/>
          </p:cNvGraphicFramePr>
          <p:nvPr/>
        </p:nvGraphicFramePr>
        <p:xfrm>
          <a:off x="152400" y="4267200"/>
          <a:ext cx="2344737" cy="741362"/>
        </p:xfrm>
        <a:graphic>
          <a:graphicData uri="http://schemas.openxmlformats.org/presentationml/2006/ole">
            <p:oleObj spid="_x0000_s8197" name="Equation" r:id="rId6" imgW="1765080" imgH="495000" progId="Equation.DSMT4">
              <p:embed/>
            </p:oleObj>
          </a:graphicData>
        </a:graphic>
      </p:graphicFrame>
      <p:graphicFrame>
        <p:nvGraphicFramePr>
          <p:cNvPr id="94212" name="Object 1028"/>
          <p:cNvGraphicFramePr>
            <a:graphicFrameLocks noChangeAspect="1"/>
          </p:cNvGraphicFramePr>
          <p:nvPr/>
        </p:nvGraphicFramePr>
        <p:xfrm>
          <a:off x="3048000" y="4191000"/>
          <a:ext cx="3559175" cy="754063"/>
        </p:xfrm>
        <a:graphic>
          <a:graphicData uri="http://schemas.openxmlformats.org/presentationml/2006/ole">
            <p:oleObj spid="_x0000_s8198" name="Equation" r:id="rId7" imgW="2361960" imgH="457200" progId="Equation.DSMT4">
              <p:embed/>
            </p:oleObj>
          </a:graphicData>
        </a:graphic>
      </p:graphicFrame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0" y="3429000"/>
            <a:ext cx="9144000" cy="95410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The sequence </a:t>
            </a:r>
            <a:r>
              <a:rPr lang="en-US" sz="28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                     is convergent and converges </a:t>
            </a:r>
            <a:r>
              <a:rPr lang="en-US" sz="28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to 0</a:t>
            </a:r>
            <a:r>
              <a:rPr lang="en-US" sz="2800" dirty="0" smtClean="0">
                <a:solidFill>
                  <a:srgbClr val="009900"/>
                </a:solidFill>
              </a:rPr>
              <a:t>.</a:t>
            </a:r>
          </a:p>
          <a:p>
            <a:r>
              <a:rPr lang="en-US" sz="2800" dirty="0" smtClean="0">
                <a:solidFill>
                  <a:srgbClr val="009900"/>
                </a:solidFill>
              </a:rPr>
              <a:t>  </a:t>
            </a:r>
            <a:endParaRPr lang="en-US" sz="2800" dirty="0">
              <a:solidFill>
                <a:srgbClr val="009900"/>
              </a:solidFill>
            </a:endParaRP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914400" y="5791200"/>
            <a:ext cx="72390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The sequence </a:t>
            </a:r>
            <a:r>
              <a:rPr lang="en-US" sz="28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                               diverges</a:t>
            </a:r>
            <a:r>
              <a:rPr lang="en-US" sz="28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2" name="Object 1029"/>
          <p:cNvGraphicFramePr>
            <a:graphicFrameLocks noChangeAspect="1"/>
          </p:cNvGraphicFramePr>
          <p:nvPr/>
        </p:nvGraphicFramePr>
        <p:xfrm>
          <a:off x="1473200" y="4953000"/>
          <a:ext cx="3860800" cy="819150"/>
        </p:xfrm>
        <a:graphic>
          <a:graphicData uri="http://schemas.openxmlformats.org/presentationml/2006/ole">
            <p:oleObj spid="_x0000_s8199" name="Equation" r:id="rId8" imgW="2616120" imgH="49500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057400" y="3276600"/>
          <a:ext cx="2057400" cy="862012"/>
        </p:xfrm>
        <a:graphic>
          <a:graphicData uri="http://schemas.openxmlformats.org/presentationml/2006/ole">
            <p:oleObj spid="_x0000_s8200" name="Equation" r:id="rId9" imgW="1041120" imgH="48240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124200" y="5638800"/>
          <a:ext cx="2590800" cy="914400"/>
        </p:xfrm>
        <a:graphic>
          <a:graphicData uri="http://schemas.openxmlformats.org/presentationml/2006/ole">
            <p:oleObj spid="_x0000_s8201" name="Equation" r:id="rId10" imgW="147312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4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4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4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6" grpId="0" autoUpdateAnimBg="0"/>
      <p:bldP spid="33807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339</Words>
  <Application>Microsoft Office PowerPoint</Application>
  <PresentationFormat>On-screen Show (4:3)</PresentationFormat>
  <Paragraphs>60</Paragraphs>
  <Slides>12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Real Analysis Lecture-1 Sequence Dated:-11.05.2020 PPT-07  UG (B.Sc., Part-2) </vt:lpstr>
      <vt:lpstr>Contents</vt:lpstr>
      <vt:lpstr>Sequence</vt:lpstr>
      <vt:lpstr>Examples</vt:lpstr>
      <vt:lpstr>Types of Sequences</vt:lpstr>
      <vt:lpstr>Convergent Sequence</vt:lpstr>
      <vt:lpstr>Convergent Sequence</vt:lpstr>
      <vt:lpstr> Limit of a Convergent Sequence</vt:lpstr>
      <vt:lpstr>Sequences</vt:lpstr>
      <vt:lpstr>Write the first 5 terms for and show that the sequence is convergent.</vt:lpstr>
      <vt:lpstr>Write the terms for an  = 3</vt:lpstr>
      <vt:lpstr> y= L is a horizontal asymptote when sequence converges to L.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16</cp:revision>
  <dcterms:created xsi:type="dcterms:W3CDTF">2020-05-11T06:25:36Z</dcterms:created>
  <dcterms:modified xsi:type="dcterms:W3CDTF">2020-05-11T08:14:14Z</dcterms:modified>
</cp:coreProperties>
</file>