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7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E533A-FBC3-439E-8114-709950996CAB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png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9.png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3914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Sequence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Dated:-15.05.2020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543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Monotonic Sequence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Monotonic increasing Sequence:-A sequence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is said to be monotonic increasing if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Then        is called strictly monotonic increasing.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Monotonic decreasing Sequence:-A sequence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is said to be monotonic decreasing if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       is called strictly monotonic decreasing.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077200" y="1066800"/>
          <a:ext cx="533400" cy="533400"/>
        </p:xfrm>
        <a:graphic>
          <a:graphicData uri="http://schemas.openxmlformats.org/presentationml/2006/ole">
            <p:oleObj spid="_x0000_s20482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76475" y="2209800"/>
          <a:ext cx="4733925" cy="990600"/>
        </p:xfrm>
        <a:graphic>
          <a:graphicData uri="http://schemas.openxmlformats.org/presentationml/2006/ole">
            <p:oleObj spid="_x0000_s20483" name="Equation" r:id="rId4" imgW="2539800" imgH="6858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67000" y="4838700"/>
          <a:ext cx="3657600" cy="1028700"/>
        </p:xfrm>
        <a:graphic>
          <a:graphicData uri="http://schemas.openxmlformats.org/presentationml/2006/ole">
            <p:oleObj spid="_x0000_s20484" name="Equation" r:id="rId5" imgW="1803240" imgH="6858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524000" y="3276600"/>
          <a:ext cx="685800" cy="457200"/>
        </p:xfrm>
        <a:graphic>
          <a:graphicData uri="http://schemas.openxmlformats.org/presentationml/2006/ole">
            <p:oleObj spid="_x0000_s20485" name="Equation" r:id="rId6" imgW="304560" imgH="2538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447800" y="5943600"/>
          <a:ext cx="685800" cy="533400"/>
        </p:xfrm>
        <a:graphic>
          <a:graphicData uri="http://schemas.openxmlformats.org/presentationml/2006/ole">
            <p:oleObj spid="_x0000_s20486" name="Equation" r:id="rId7" imgW="3045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Monotonic Sequence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Definition: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--A sequence       is said to be a monotonic sequence if it is either monotonic increasing or monotonic decreasing.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if either of the following conditions are satisfied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72000" y="1524000"/>
          <a:ext cx="533400" cy="533400"/>
        </p:xfrm>
        <a:graphic>
          <a:graphicData uri="http://schemas.openxmlformats.org/presentationml/2006/ole">
            <p:oleObj spid="_x0000_s21506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01900" y="3810000"/>
          <a:ext cx="4356100" cy="1524000"/>
        </p:xfrm>
        <a:graphic>
          <a:graphicData uri="http://schemas.openxmlformats.org/presentationml/2006/ole">
            <p:oleObj spid="_x0000_s21507" name="Equation" r:id="rId4" imgW="233676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Let 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06575" y="1600200"/>
          <a:ext cx="6575425" cy="2362200"/>
        </p:xfrm>
        <a:graphic>
          <a:graphicData uri="http://schemas.openxmlformats.org/presentationml/2006/ole">
            <p:oleObj spid="_x0000_s22530" name="Equation" r:id="rId3" imgW="4673520" imgH="1612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73225" y="4038600"/>
          <a:ext cx="6480175" cy="1981200"/>
        </p:xfrm>
        <a:graphic>
          <a:graphicData uri="http://schemas.openxmlformats.org/presentationml/2006/ole">
            <p:oleObj spid="_x0000_s22531" name="Equation" r:id="rId4" imgW="4889160" imgH="1612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990600" y="228600"/>
            <a:ext cx="6781800" cy="46166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MONOTONIC SEQUENCE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990600" y="5786438"/>
            <a:ext cx="671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it is either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non-increasing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non-decreasing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0062" y="4786313"/>
            <a:ext cx="30051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3</a:t>
            </a:r>
            <a:endParaRPr lang="ar-SA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11"/>
          <p:cNvGraphicFramePr>
            <a:graphicFrameLocks noChangeAspect="1"/>
          </p:cNvGraphicFramePr>
          <p:nvPr/>
        </p:nvGraphicFramePr>
        <p:xfrm>
          <a:off x="2286000" y="5105400"/>
          <a:ext cx="1239837" cy="722313"/>
        </p:xfrm>
        <a:graphic>
          <a:graphicData uri="http://schemas.openxmlformats.org/presentationml/2006/ole">
            <p:oleObj spid="_x0000_s24578" name="معادلة" r:id="rId3" imgW="355320" imgH="228600" progId="Equation.3">
              <p:embed/>
            </p:oleObj>
          </a:graphicData>
        </a:graphic>
      </p:graphicFrame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581400" y="51816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monotonic sequence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1" name="TextBox 8"/>
          <p:cNvSpPr txBox="1">
            <a:spLocks noChangeArrowheads="1"/>
          </p:cNvSpPr>
          <p:nvPr/>
        </p:nvSpPr>
        <p:spPr bwMode="auto">
          <a:xfrm>
            <a:off x="428625" y="765175"/>
            <a:ext cx="2695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1</a:t>
            </a:r>
            <a:endParaRPr lang="ar-SA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68313" y="1258887"/>
          <a:ext cx="1239837" cy="722313"/>
        </p:xfrm>
        <a:graphic>
          <a:graphicData uri="http://schemas.openxmlformats.org/presentationml/2006/ole">
            <p:oleObj spid="_x0000_s24579" name="معادلة" r:id="rId4" imgW="355320" imgH="228600" progId="Equation.3">
              <p:embed/>
            </p:oleObj>
          </a:graphicData>
        </a:graphic>
      </p:graphicFrame>
      <p:sp>
        <p:nvSpPr>
          <p:cNvPr id="19472" name="Rectangle 10"/>
          <p:cNvSpPr>
            <a:spLocks noChangeArrowheads="1"/>
          </p:cNvSpPr>
          <p:nvPr/>
        </p:nvSpPr>
        <p:spPr bwMode="auto">
          <a:xfrm>
            <a:off x="1752600" y="13817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non-decreasing if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4953000" y="1371600"/>
          <a:ext cx="3124200" cy="581025"/>
        </p:xfrm>
        <a:graphic>
          <a:graphicData uri="http://schemas.openxmlformats.org/presentationml/2006/ole">
            <p:oleObj spid="_x0000_s24580" name="Equation" r:id="rId5" imgW="1371600" imgH="228600" progId="Equation.3">
              <p:embed/>
            </p:oleObj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2195513" y="2009775"/>
          <a:ext cx="4097337" cy="581025"/>
        </p:xfrm>
        <a:graphic>
          <a:graphicData uri="http://schemas.openxmlformats.org/presentationml/2006/ole">
            <p:oleObj spid="_x0000_s24581" name="Equation" r:id="rId6" imgW="1460160" imgH="228600" progId="Equation.3">
              <p:embed/>
            </p:oleObj>
          </a:graphicData>
        </a:graphic>
      </p:graphicFrame>
      <p:sp>
        <p:nvSpPr>
          <p:cNvPr id="19474" name="TextBox 14"/>
          <p:cNvSpPr txBox="1">
            <a:spLocks noChangeArrowheads="1"/>
          </p:cNvSpPr>
          <p:nvPr/>
        </p:nvSpPr>
        <p:spPr bwMode="auto">
          <a:xfrm>
            <a:off x="571500" y="2794000"/>
            <a:ext cx="2628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DEFINITION 2</a:t>
            </a:r>
            <a:endParaRPr lang="ar-SA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609600" y="3392487"/>
          <a:ext cx="1239837" cy="722313"/>
        </p:xfrm>
        <a:graphic>
          <a:graphicData uri="http://schemas.openxmlformats.org/presentationml/2006/ole">
            <p:oleObj spid="_x0000_s24582" name="معادلة" r:id="rId7" imgW="355320" imgH="228600" progId="Equation.3">
              <p:embed/>
            </p:oleObj>
          </a:graphicData>
        </a:graphic>
      </p:graphicFrame>
      <p:sp>
        <p:nvSpPr>
          <p:cNvPr id="19475" name="Rectangle 16"/>
          <p:cNvSpPr>
            <a:spLocks noChangeArrowheads="1"/>
          </p:cNvSpPr>
          <p:nvPr/>
        </p:nvSpPr>
        <p:spPr bwMode="auto">
          <a:xfrm>
            <a:off x="1752600" y="34391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non-increasing if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4800599" y="3381375"/>
          <a:ext cx="3429001" cy="581025"/>
        </p:xfrm>
        <a:graphic>
          <a:graphicData uri="http://schemas.openxmlformats.org/presentationml/2006/ole">
            <p:oleObj spid="_x0000_s24583" name="Equation" r:id="rId8" imgW="1371600" imgH="228600" progId="Equation.3">
              <p:embed/>
            </p:oleObj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2339975" y="4038600"/>
          <a:ext cx="4097338" cy="581025"/>
        </p:xfrm>
        <a:graphic>
          <a:graphicData uri="http://schemas.openxmlformats.org/presentationml/2006/ole">
            <p:oleObj spid="_x0000_s24584" name="Equation" r:id="rId9" imgW="1460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MONOTONIC SEQUENCES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42" name="TextBox 8"/>
          <p:cNvSpPr txBox="1">
            <a:spLocks noChangeArrowheads="1"/>
          </p:cNvSpPr>
          <p:nvPr/>
        </p:nvSpPr>
        <p:spPr bwMode="auto">
          <a:xfrm>
            <a:off x="428625" y="571500"/>
            <a:ext cx="2214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DEFINITION</a:t>
            </a:r>
            <a:endParaRPr lang="ar-SA" sz="2000" b="1" u="sng">
              <a:solidFill>
                <a:srgbClr val="FF0000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04800" y="908050"/>
          <a:ext cx="1239837" cy="722313"/>
        </p:xfrm>
        <a:graphic>
          <a:graphicData uri="http://schemas.openxmlformats.org/presentationml/2006/ole">
            <p:oleObj spid="_x0000_s25602" name="معادلة" r:id="rId3" imgW="355320" imgH="228600" progId="Equation.3">
              <p:embed/>
            </p:oleObj>
          </a:graphicData>
        </a:graphic>
      </p:graphicFrame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1447800" y="1000125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non-decreasing (increasing) if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469063" y="1019175"/>
          <a:ext cx="2370137" cy="504825"/>
        </p:xfrm>
        <a:graphic>
          <a:graphicData uri="http://schemas.openxmlformats.org/presentationml/2006/ole">
            <p:oleObj spid="_x0000_s25603" name="Equation" r:id="rId4" imgW="1091880" imgH="228600" progId="Equation.DSMT4">
              <p:embed/>
            </p:oleObj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447800" y="1628775"/>
          <a:ext cx="6172200" cy="504825"/>
        </p:xfrm>
        <a:graphic>
          <a:graphicData uri="http://schemas.openxmlformats.org/presentationml/2006/ole">
            <p:oleObj spid="_x0000_s25604" name="Equation" r:id="rId5" imgW="2679480" imgH="228600" progId="Equation.DSMT4">
              <p:embed/>
            </p:oleObj>
          </a:graphicData>
        </a:graphic>
      </p:graphicFrame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2428875"/>
            <a:ext cx="3429000" cy="240347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1500" y="5072063"/>
            <a:ext cx="2214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DEFINITION</a:t>
            </a:r>
            <a:endParaRPr lang="ar-SA" sz="2000" b="1" u="sng">
              <a:solidFill>
                <a:srgbClr val="FF0000"/>
              </a:solidFill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457201" y="5357813"/>
          <a:ext cx="990600" cy="722312"/>
        </p:xfrm>
        <a:graphic>
          <a:graphicData uri="http://schemas.openxmlformats.org/presentationml/2006/ole">
            <p:oleObj spid="_x0000_s25605" name="معادلة" r:id="rId7" imgW="355320" imgH="228600" progId="Equation.3">
              <p:embed/>
            </p:oleObj>
          </a:graphicData>
        </a:graphic>
      </p:graphicFrame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371600" y="54864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non-increasing (decreasing</a:t>
            </a:r>
            <a:r>
              <a:rPr lang="en-US" sz="2400" b="1" dirty="0" smtClean="0">
                <a:solidFill>
                  <a:srgbClr val="00B050"/>
                </a:solidFill>
              </a:rPr>
              <a:t>)</a:t>
            </a:r>
            <a:endParaRPr lang="en-US" sz="2400" b="1" dirty="0">
              <a:solidFill>
                <a:srgbClr val="00B050"/>
              </a:solidFill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6134100" y="5562600"/>
          <a:ext cx="2552700" cy="428625"/>
        </p:xfrm>
        <a:graphic>
          <a:graphicData uri="http://schemas.openxmlformats.org/presentationml/2006/ole">
            <p:oleObj spid="_x0000_s25606" name="Equation" r:id="rId8" imgW="1371600" imgH="228600" progId="Equation.3">
              <p:embed/>
            </p:oleObj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2339975" y="6019800"/>
          <a:ext cx="4097338" cy="581025"/>
        </p:xfrm>
        <a:graphic>
          <a:graphicData uri="http://schemas.openxmlformats.org/presentationml/2006/ole">
            <p:oleObj spid="_x0000_s25607" name="Equation" r:id="rId9" imgW="1460160" imgH="228600" progId="Equation.3">
              <p:embed/>
            </p:oleObj>
          </a:graphicData>
        </a:graphic>
      </p:graphicFrame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643438" y="2428875"/>
            <a:ext cx="3000375" cy="246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Box 14"/>
          <p:cNvSpPr txBox="1">
            <a:spLocks noChangeArrowheads="1"/>
          </p:cNvSpPr>
          <p:nvPr/>
        </p:nvSpPr>
        <p:spPr bwMode="auto">
          <a:xfrm>
            <a:off x="2743200" y="381000"/>
            <a:ext cx="297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ar-S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6934200" y="1066800"/>
          <a:ext cx="1524000" cy="990600"/>
        </p:xfrm>
        <a:graphic>
          <a:graphicData uri="http://schemas.openxmlformats.org/presentationml/2006/ole">
            <p:oleObj spid="_x0000_s26630" name="معادلة" r:id="rId3" imgW="583920" imgH="431640" progId="Equation.3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57200" y="1219200"/>
            <a:ext cx="7758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sequence increasing or decreasing</a:t>
            </a:r>
          </a:p>
        </p:txBody>
      </p:sp>
      <p:graphicFrame>
        <p:nvGraphicFramePr>
          <p:cNvPr id="31" name="Object 10"/>
          <p:cNvGraphicFramePr>
            <a:graphicFrameLocks noChangeAspect="1"/>
          </p:cNvGraphicFramePr>
          <p:nvPr/>
        </p:nvGraphicFramePr>
        <p:xfrm>
          <a:off x="7010400" y="2209800"/>
          <a:ext cx="1695450" cy="1046163"/>
        </p:xfrm>
        <a:graphic>
          <a:graphicData uri="http://schemas.openxmlformats.org/presentationml/2006/ole">
            <p:oleObj spid="_x0000_s26631" name="معادلة" r:id="rId4" imgW="634680" imgH="431640" progId="Equation.3">
              <p:embed/>
            </p:oleObj>
          </a:graphicData>
        </a:graphic>
      </p:graphicFrame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33400" y="24384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sequence increasing or decreasing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166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Office Theme</vt:lpstr>
      <vt:lpstr>Equation</vt:lpstr>
      <vt:lpstr>MathType 6.0 Equation</vt:lpstr>
      <vt:lpstr>معادلة</vt:lpstr>
      <vt:lpstr>Real Analysis Lecture-3 Sequence Dated:-15.05.2020 PPT-12  UG (B.Sc., Part-2) </vt:lpstr>
      <vt:lpstr>Monotonic Sequence</vt:lpstr>
      <vt:lpstr>Monotonic Sequence</vt:lpstr>
      <vt:lpstr>Examples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35</cp:revision>
  <dcterms:created xsi:type="dcterms:W3CDTF">2020-05-12T04:55:57Z</dcterms:created>
  <dcterms:modified xsi:type="dcterms:W3CDTF">2020-05-15T07:28:54Z</dcterms:modified>
</cp:coreProperties>
</file>