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42FF0-5BB9-4F06-B496-264A2225749E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36CF-97E5-4218-B4EB-8411A490E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6200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28.05.2020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1295400"/>
            <a:ext cx="8001000" cy="1066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57200" y="381000"/>
            <a:ext cx="8153400" cy="1371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57200" y="381000"/>
            <a:ext cx="81534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33400" y="457200"/>
            <a:ext cx="80168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Continuity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p:oleObj spid="_x0000_s1026" name="Equation" r:id="rId3" imgW="190440" imgH="139680" progId="Equation.DSMT4">
              <p:embed/>
            </p:oleObj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3400" y="152400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1:-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function          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continuous at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point            if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038600" y="4274403"/>
            <a:ext cx="495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This function has </a:t>
            </a:r>
            <a:r>
              <a:rPr lang="en-US" sz="2400" u="sng" dirty="0">
                <a:latin typeface="Arial" charset="0"/>
              </a:rPr>
              <a:t>discontinuities</a:t>
            </a:r>
            <a:r>
              <a:rPr lang="en-US" sz="2400" dirty="0">
                <a:latin typeface="Arial" charset="0"/>
              </a:rPr>
              <a:t> at x=1 and x=2.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191000" y="5137150"/>
            <a:ext cx="4587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It is continuous at x=0 and x=4, because the one-sided limits match the value of the function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" y="3505200"/>
            <a:ext cx="3581400" cy="2667000"/>
            <a:chOff x="528" y="480"/>
            <a:chExt cx="2256" cy="1680"/>
          </a:xfrm>
        </p:grpSpPr>
        <p:sp>
          <p:nvSpPr>
            <p:cNvPr id="14349" name="Freeform 13"/>
            <p:cNvSpPr>
              <a:spLocks/>
            </p:cNvSpPr>
            <p:nvPr/>
          </p:nvSpPr>
          <p:spPr bwMode="auto">
            <a:xfrm>
              <a:off x="1869" y="978"/>
              <a:ext cx="387" cy="330"/>
            </a:xfrm>
            <a:custGeom>
              <a:avLst/>
              <a:gdLst/>
              <a:ahLst/>
              <a:cxnLst>
                <a:cxn ang="0">
                  <a:pos x="0" y="330"/>
                </a:cxn>
                <a:cxn ang="0">
                  <a:pos x="387" y="0"/>
                </a:cxn>
              </a:cxnLst>
              <a:rect l="0" t="0" r="r" b="b"/>
              <a:pathLst>
                <a:path w="387" h="330">
                  <a:moveTo>
                    <a:pt x="0" y="330"/>
                  </a:moveTo>
                  <a:lnTo>
                    <a:pt x="387" y="0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528" y="480"/>
              <a:ext cx="2256" cy="1680"/>
              <a:chOff x="2976" y="1488"/>
              <a:chExt cx="2256" cy="1680"/>
            </a:xfrm>
          </p:grpSpPr>
          <p:sp>
            <p:nvSpPr>
              <p:cNvPr id="14351" name="Line 15"/>
              <p:cNvSpPr>
                <a:spLocks noChangeShapeType="1"/>
              </p:cNvSpPr>
              <p:nvPr/>
            </p:nvSpPr>
            <p:spPr bwMode="auto">
              <a:xfrm>
                <a:off x="3552" y="1488"/>
                <a:ext cx="0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Line 16"/>
              <p:cNvSpPr>
                <a:spLocks noChangeShapeType="1"/>
              </p:cNvSpPr>
              <p:nvPr/>
            </p:nvSpPr>
            <p:spPr bwMode="auto">
              <a:xfrm>
                <a:off x="2976" y="2640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Line 17"/>
              <p:cNvSpPr>
                <a:spLocks noChangeShapeType="1"/>
              </p:cNvSpPr>
              <p:nvPr/>
            </p:nvSpPr>
            <p:spPr bwMode="auto">
              <a:xfrm>
                <a:off x="393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Line 18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Line 1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Line 20"/>
              <p:cNvSpPr>
                <a:spLocks noChangeShapeType="1"/>
              </p:cNvSpPr>
              <p:nvPr/>
            </p:nvSpPr>
            <p:spPr bwMode="auto">
              <a:xfrm>
                <a:off x="3504" y="230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Line 21"/>
              <p:cNvSpPr>
                <a:spLocks noChangeShapeType="1"/>
              </p:cNvSpPr>
              <p:nvPr/>
            </p:nvSpPr>
            <p:spPr bwMode="auto">
              <a:xfrm>
                <a:off x="3504" y="196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1104" y="1296"/>
              <a:ext cx="384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oval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1842" y="128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1842" y="960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1462" y="1606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1462" y="1289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>
              <a:off x="1502" y="1312"/>
              <a:ext cx="3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8"/>
            <p:cNvSpPr>
              <a:spLocks/>
            </p:cNvSpPr>
            <p:nvPr/>
          </p:nvSpPr>
          <p:spPr bwMode="auto">
            <a:xfrm>
              <a:off x="2253" y="981"/>
              <a:ext cx="387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7" y="303"/>
                </a:cxn>
              </a:cxnLst>
              <a:rect l="0" t="0" r="r" b="b"/>
              <a:pathLst>
                <a:path w="387" h="303">
                  <a:moveTo>
                    <a:pt x="0" y="0"/>
                  </a:moveTo>
                  <a:lnTo>
                    <a:pt x="387" y="303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29"/>
            <p:cNvSpPr>
              <a:spLocks noChangeShapeType="1"/>
            </p:cNvSpPr>
            <p:nvPr/>
          </p:nvSpPr>
          <p:spPr bwMode="auto">
            <a:xfrm>
              <a:off x="2640" y="15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1392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1</a:t>
              </a:r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1776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2</a:t>
              </a:r>
            </a:p>
          </p:txBody>
        </p:sp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>
              <a:off x="2160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3</a:t>
              </a:r>
            </a:p>
          </p:txBody>
        </p:sp>
        <p:sp>
          <p:nvSpPr>
            <p:cNvPr id="14369" name="Text Box 33"/>
            <p:cNvSpPr txBox="1">
              <a:spLocks noChangeArrowheads="1"/>
            </p:cNvSpPr>
            <p:nvPr/>
          </p:nvSpPr>
          <p:spPr bwMode="auto">
            <a:xfrm>
              <a:off x="2544" y="16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4</a:t>
              </a:r>
            </a:p>
          </p:txBody>
        </p:sp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864" y="120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1</a:t>
              </a:r>
            </a:p>
          </p:txBody>
        </p:sp>
        <p:sp>
          <p:nvSpPr>
            <p:cNvPr id="14371" name="Text Box 35"/>
            <p:cNvSpPr txBox="1">
              <a:spLocks noChangeArrowheads="1"/>
            </p:cNvSpPr>
            <p:nvPr/>
          </p:nvSpPr>
          <p:spPr bwMode="auto">
            <a:xfrm>
              <a:off x="864" y="864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2</a:t>
              </a:r>
            </a:p>
          </p:txBody>
        </p:sp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905000" y="2590800"/>
          <a:ext cx="5715000" cy="1447800"/>
        </p:xfrm>
        <a:graphic>
          <a:graphicData uri="http://schemas.openxmlformats.org/presentationml/2006/ole">
            <p:oleObj spid="_x0000_s1027" name="Equation" r:id="rId4" imgW="2933640" imgH="11174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495800" y="1600200"/>
          <a:ext cx="990600" cy="533401"/>
        </p:xfrm>
        <a:graphic>
          <a:graphicData uri="http://schemas.openxmlformats.org/presentationml/2006/ole">
            <p:oleObj spid="_x0000_s1028" name="Equation" r:id="rId5" imgW="34272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438400" y="2209800"/>
          <a:ext cx="914400" cy="304800"/>
        </p:xfrm>
        <a:graphic>
          <a:graphicData uri="http://schemas.openxmlformats.org/presentationml/2006/ole">
            <p:oleObj spid="_x0000_s1029" name="Equation" r:id="rId6" imgW="35532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2" grpId="0" animBg="1"/>
      <p:bldP spid="14345" grpId="0" autoUpdateAnimBg="0"/>
      <p:bldP spid="14346" grpId="0" autoUpdateAnimBg="0"/>
      <p:bldP spid="1434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1295400"/>
            <a:ext cx="8001000" cy="1066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57200" y="381000"/>
            <a:ext cx="8153400" cy="1371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57200" y="381000"/>
            <a:ext cx="81534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33400" y="457200"/>
            <a:ext cx="80168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Continuity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p:oleObj spid="_x0000_s2050" name="Equation" r:id="rId3" imgW="190440" imgH="139680" progId="Equation.DSMT4">
              <p:embed/>
            </p:oleObj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3400" y="1524000"/>
            <a:ext cx="8229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2:-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function            is said to be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continuous at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            if for a given               there exists a positive number          such that 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76800" y="1600200"/>
          <a:ext cx="914399" cy="533400"/>
        </p:xfrm>
        <a:graphic>
          <a:graphicData uri="http://schemas.openxmlformats.org/presentationml/2006/ole">
            <p:oleObj spid="_x0000_s205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191000" y="2209800"/>
          <a:ext cx="914400" cy="381000"/>
        </p:xfrm>
        <a:graphic>
          <a:graphicData uri="http://schemas.openxmlformats.org/presentationml/2006/ole">
            <p:oleObj spid="_x0000_s2052" name="Equation" r:id="rId5" imgW="355320" imgH="139680" progId="Equation.DSMT4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838200" y="3429000"/>
          <a:ext cx="7315200" cy="1600200"/>
        </p:xfrm>
        <a:graphic>
          <a:graphicData uri="http://schemas.openxmlformats.org/presentationml/2006/ole">
            <p:oleObj spid="_x0000_s2053" name="Equation" r:id="rId6" imgW="2857320" imgH="711000" progId="Equation.DSMT4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543800" y="2133600"/>
          <a:ext cx="1219200" cy="381000"/>
        </p:xfrm>
        <a:graphic>
          <a:graphicData uri="http://schemas.openxmlformats.org/presentationml/2006/ole">
            <p:oleObj spid="_x0000_s2054" name="Equation" r:id="rId7" imgW="355320" imgH="177480" progId="Equation.DSMT4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638800" y="2667000"/>
          <a:ext cx="838200" cy="381000"/>
        </p:xfrm>
        <a:graphic>
          <a:graphicData uri="http://schemas.openxmlformats.org/presentationml/2006/ole">
            <p:oleObj spid="_x0000_s2055" name="Equation" r:id="rId8" imgW="3301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2" grpId="0" animBg="1"/>
      <p:bldP spid="1434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19075" y="228600"/>
          <a:ext cx="8555038" cy="1076325"/>
        </p:xfrm>
        <a:graphic>
          <a:graphicData uri="http://schemas.openxmlformats.org/presentationml/2006/ole">
            <p:oleObj spid="_x0000_s3074" name="Equation" r:id="rId3" imgW="3632040" imgH="457200" progId="Equation.DSMT4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311275" y="1452563"/>
          <a:ext cx="6824663" cy="1366837"/>
        </p:xfrm>
        <a:graphic>
          <a:graphicData uri="http://schemas.openxmlformats.org/presentationml/2006/ole">
            <p:oleObj spid="_x0000_s3075" name="Equation" r:id="rId4" imgW="2552400" imgH="685800" progId="Equation.DSMT4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138238" y="3151188"/>
          <a:ext cx="6792912" cy="3173412"/>
        </p:xfrm>
        <a:graphic>
          <a:graphicData uri="http://schemas.openxmlformats.org/presentationml/2006/ole">
            <p:oleObj spid="_x0000_s3076" name="Equation" r:id="rId5" imgW="2730240" imgH="1777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1244025"/>
            <a:ext cx="495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From (1), (2) and (3), we get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990600" y="2209800"/>
          <a:ext cx="7391400" cy="2286000"/>
        </p:xfrm>
        <a:graphic>
          <a:graphicData uri="http://schemas.openxmlformats.org/presentationml/2006/ole">
            <p:oleObj spid="_x0000_s4098" name="Equation" r:id="rId3" imgW="2108160" imgH="799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Object 4"/>
          <p:cNvGraphicFramePr>
            <a:graphicFrameLocks noChangeAspect="1"/>
          </p:cNvGraphicFramePr>
          <p:nvPr>
            <p:ph type="title"/>
          </p:nvPr>
        </p:nvGraphicFramePr>
        <p:xfrm>
          <a:off x="457200" y="957263"/>
          <a:ext cx="8077200" cy="1023937"/>
        </p:xfrm>
        <a:graphic>
          <a:graphicData uri="http://schemas.openxmlformats.org/presentationml/2006/ole">
            <p:oleObj spid="_x0000_s5122" name="Equation" r:id="rId3" imgW="3606480" imgH="457200" progId="Equation.DSMT4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447800" y="2590800"/>
          <a:ext cx="6172200" cy="1570038"/>
        </p:xfrm>
        <a:graphic>
          <a:graphicData uri="http://schemas.openxmlformats.org/presentationml/2006/ole">
            <p:oleObj spid="_x0000_s5123" name="Equation" r:id="rId4" imgW="215892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 Test the continuity of the function f(x) at x=0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Where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Given </a:t>
            </a:r>
          </a:p>
          <a:p>
            <a:pPr>
              <a:buNone/>
            </a:pPr>
            <a:endParaRPr lang="en-US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Continuity of f(x) at x=0:-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Now, f(0)=0 (given)……(1)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2209800"/>
          <a:ext cx="3429000" cy="838200"/>
        </p:xfrm>
        <a:graphic>
          <a:graphicData uri="http://schemas.openxmlformats.org/presentationml/2006/ole">
            <p:oleObj spid="_x0000_s19458" name="Equation" r:id="rId3" imgW="1625400" imgH="558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57600" y="3352800"/>
          <a:ext cx="3048000" cy="914400"/>
        </p:xfrm>
        <a:graphic>
          <a:graphicData uri="http://schemas.openxmlformats.org/presentationml/2006/ole">
            <p:oleObj spid="_x0000_s19459" name="Equation" r:id="rId4" imgW="1625400" imgH="55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(1), (2) and (3), we get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f(x) is continuous at x=0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1752600"/>
          <a:ext cx="5791200" cy="2590800"/>
        </p:xfrm>
        <a:graphic>
          <a:graphicData uri="http://schemas.openxmlformats.org/presentationml/2006/ole">
            <p:oleObj spid="_x0000_s20482" name="Equation" r:id="rId3" imgW="3987720" imgH="1828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22900" y="4724400"/>
          <a:ext cx="2654300" cy="457200"/>
        </p:xfrm>
        <a:graphic>
          <a:graphicData uri="http://schemas.openxmlformats.org/presentationml/2006/ole">
            <p:oleObj spid="_x0000_s20483" name="Equation" r:id="rId4" imgW="173988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167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MathType 6.0 Equation</vt:lpstr>
      <vt:lpstr>Real Analysis Lecture-10 Dated:-28.05.2020 PPT-23  UG (B.Sc., Part-2) </vt:lpstr>
      <vt:lpstr>Slide 2</vt:lpstr>
      <vt:lpstr>Slide 3</vt:lpstr>
      <vt:lpstr>Slide 4</vt:lpstr>
      <vt:lpstr>Slide 5</vt:lpstr>
      <vt:lpstr>Slide 6</vt:lpstr>
      <vt:lpstr>Continuity</vt:lpstr>
      <vt:lpstr>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13</cp:revision>
  <dcterms:created xsi:type="dcterms:W3CDTF">2020-02-02T19:17:01Z</dcterms:created>
  <dcterms:modified xsi:type="dcterms:W3CDTF">2020-05-28T05:45:39Z</dcterms:modified>
</cp:coreProperties>
</file>