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11" Type="http://schemas.openxmlformats.org/officeDocument/2006/relationships/image" Target="../media/image33.wmf"/><Relationship Id="rId5" Type="http://schemas.openxmlformats.org/officeDocument/2006/relationships/image" Target="../media/image27.wmf"/><Relationship Id="rId10" Type="http://schemas.openxmlformats.org/officeDocument/2006/relationships/image" Target="../media/image32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4DBBE-F736-4275-8497-FE706E13401C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E520-ABDC-40B8-9C34-C2EAA10F6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4DBBE-F736-4275-8497-FE706E13401C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E520-ABDC-40B8-9C34-C2EAA10F6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4DBBE-F736-4275-8497-FE706E13401C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E520-ABDC-40B8-9C34-C2EAA10F6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4DBBE-F736-4275-8497-FE706E13401C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E520-ABDC-40B8-9C34-C2EAA10F6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4DBBE-F736-4275-8497-FE706E13401C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E520-ABDC-40B8-9C34-C2EAA10F6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4DBBE-F736-4275-8497-FE706E13401C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E520-ABDC-40B8-9C34-C2EAA10F6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4DBBE-F736-4275-8497-FE706E13401C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E520-ABDC-40B8-9C34-C2EAA10F6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4DBBE-F736-4275-8497-FE706E13401C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E520-ABDC-40B8-9C34-C2EAA10F6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4DBBE-F736-4275-8497-FE706E13401C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E520-ABDC-40B8-9C34-C2EAA10F6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4DBBE-F736-4275-8497-FE706E13401C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E520-ABDC-40B8-9C34-C2EAA10F6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4DBBE-F736-4275-8497-FE706E13401C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E520-ABDC-40B8-9C34-C2EAA10F6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4DBBE-F736-4275-8497-FE706E13401C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0E520-ABDC-40B8-9C34-C2EAA10F6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oleObject" Target="../embeddings/oleObject33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7.bin"/><Relationship Id="rId12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6.bin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5.bin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4.bin"/><Relationship Id="rId9" Type="http://schemas.openxmlformats.org/officeDocument/2006/relationships/oleObject" Target="../embeddings/oleObject2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0999"/>
            <a:ext cx="7391400" cy="365760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 D Co-ordinate Geometry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Lecture-11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Parabola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Dated:-05.05.2020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PPT-02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UG (B.Sc., Part-1)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343400"/>
            <a:ext cx="7543800" cy="1828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Md.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M.L.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Condition for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angent to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Parabola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Theorem(1)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:-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Find the condition that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Line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may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touch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parabola </a:t>
            </a:r>
            <a:endParaRPr lang="en-US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equations of the parabola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st.line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are given by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rc 3"/>
          <p:cNvSpPr/>
          <p:nvPr/>
        </p:nvSpPr>
        <p:spPr>
          <a:xfrm>
            <a:off x="6400800" y="2895600"/>
            <a:ext cx="2667000" cy="2819400"/>
          </a:xfrm>
          <a:prstGeom prst="arc">
            <a:avLst>
              <a:gd name="adj1" fmla="val 5467038"/>
              <a:gd name="adj2" fmla="val 1633212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endCxn id="8" idx="2"/>
          </p:cNvCxnSpPr>
          <p:nvPr/>
        </p:nvCxnSpPr>
        <p:spPr>
          <a:xfrm flipV="1">
            <a:off x="4985331" y="2438400"/>
            <a:ext cx="2803235" cy="243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239000" y="2038290"/>
            <a:ext cx="1099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Y=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mx+c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37217" y="3210580"/>
            <a:ext cx="11351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P (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7188200" y="5562600"/>
          <a:ext cx="1651000" cy="609600"/>
        </p:xfrm>
        <a:graphic>
          <a:graphicData uri="http://schemas.openxmlformats.org/presentationml/2006/ole">
            <p:oleObj spid="_x0000_s1026" name="Equation" r:id="rId3" imgW="583920" imgH="22860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5588000" y="2286000"/>
          <a:ext cx="1041400" cy="457200"/>
        </p:xfrm>
        <a:graphic>
          <a:graphicData uri="http://schemas.openxmlformats.org/presentationml/2006/ole">
            <p:oleObj spid="_x0000_s1028" name="Equation" r:id="rId4" imgW="583920" imgH="228600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914400" y="3886200"/>
          <a:ext cx="5095875" cy="2514600"/>
        </p:xfrm>
        <a:graphic>
          <a:graphicData uri="http://schemas.openxmlformats.org/presentationml/2006/ole">
            <p:oleObj spid="_x0000_s1029" name="Equation" r:id="rId5" imgW="2247840" imgH="1498320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609600" y="2362200"/>
          <a:ext cx="1066800" cy="304800"/>
        </p:xfrm>
        <a:graphic>
          <a:graphicData uri="http://schemas.openxmlformats.org/presentationml/2006/ole">
            <p:oleObj spid="_x0000_s1030" name="Equation" r:id="rId6" imgW="67284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the given line (2) touches the parabola (1),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two values of x given by (3) must equal.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i.e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condition for which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79562" y="3276600"/>
          <a:ext cx="6650038" cy="2743200"/>
        </p:xfrm>
        <a:graphic>
          <a:graphicData uri="http://schemas.openxmlformats.org/presentationml/2006/ole">
            <p:oleObj spid="_x0000_s15362" name="Equation" r:id="rId3" imgW="3657600" imgH="14983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Remarks: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Putting             in the eq.            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get                         is the eq. of tangent to the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Parabola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(ii)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Point of Contact: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 (1) and (2), We get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Hence Point of Contact is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038600" y="1676400"/>
          <a:ext cx="990600" cy="533399"/>
        </p:xfrm>
        <a:graphic>
          <a:graphicData uri="http://schemas.openxmlformats.org/presentationml/2006/ole">
            <p:oleObj spid="_x0000_s16386" name="Equation" r:id="rId3" imgW="482400" imgH="30456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858000" y="1752600"/>
          <a:ext cx="1524000" cy="381000"/>
        </p:xfrm>
        <a:graphic>
          <a:graphicData uri="http://schemas.openxmlformats.org/presentationml/2006/ole">
            <p:oleObj spid="_x0000_s16387" name="Equation" r:id="rId4" imgW="672840" imgH="1774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741488" y="2209800"/>
          <a:ext cx="2373312" cy="609600"/>
        </p:xfrm>
        <a:graphic>
          <a:graphicData uri="http://schemas.openxmlformats.org/presentationml/2006/ole">
            <p:oleObj spid="_x0000_s16388" name="Equation" r:id="rId5" imgW="1168200" imgH="30456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286000" y="2819400"/>
          <a:ext cx="5532438" cy="533400"/>
        </p:xfrm>
        <a:graphic>
          <a:graphicData uri="http://schemas.openxmlformats.org/presentationml/2006/ole">
            <p:oleObj spid="_x0000_s16389" name="Equation" r:id="rId6" imgW="2120760" imgH="22860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352800" y="3886201"/>
          <a:ext cx="4114800" cy="1828800"/>
        </p:xfrm>
        <a:graphic>
          <a:graphicData uri="http://schemas.openxmlformats.org/presentationml/2006/ole">
            <p:oleObj spid="_x0000_s16390" name="Equation" r:id="rId7" imgW="2654280" imgH="137160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876800" y="5715000"/>
          <a:ext cx="1841500" cy="685800"/>
        </p:xfrm>
        <a:graphic>
          <a:graphicData uri="http://schemas.openxmlformats.org/presentationml/2006/ole">
            <p:oleObj spid="_x0000_s16391" name="Equation" r:id="rId8" imgW="927000" imgH="3553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Condition for tangent to the Parabola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Theorem (2)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Find the equation of the tangent at any point            of the parabola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Solution:- The eq. of the parabola is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Let P and Q be two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neighbouring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points on the parabola (1).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76400" y="1981200"/>
          <a:ext cx="914400" cy="457200"/>
        </p:xfrm>
        <a:graphic>
          <a:graphicData uri="http://schemas.openxmlformats.org/presentationml/2006/ole">
            <p:oleObj spid="_x0000_s17410" name="Equation" r:id="rId3" imgW="469800" imgH="2538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953000" y="1981200"/>
          <a:ext cx="1143000" cy="457200"/>
        </p:xfrm>
        <a:graphic>
          <a:graphicData uri="http://schemas.openxmlformats.org/presentationml/2006/ole">
            <p:oleObj spid="_x0000_s17411" name="Equation" r:id="rId4" imgW="583920" imgH="2286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791200" y="2514600"/>
          <a:ext cx="1789112" cy="457200"/>
        </p:xfrm>
        <a:graphic>
          <a:graphicData uri="http://schemas.openxmlformats.org/presentationml/2006/ole">
            <p:oleObj spid="_x0000_s17412" name="Equation" r:id="rId5" imgW="914400" imgH="228600" progId="Equation.DSMT4">
              <p:embed/>
            </p:oleObj>
          </a:graphicData>
        </a:graphic>
      </p:graphicFrame>
      <p:sp>
        <p:nvSpPr>
          <p:cNvPr id="10" name="Arc 9"/>
          <p:cNvSpPr/>
          <p:nvPr/>
        </p:nvSpPr>
        <p:spPr>
          <a:xfrm flipV="1">
            <a:off x="6096000" y="3810000"/>
            <a:ext cx="2438400" cy="1905000"/>
          </a:xfrm>
          <a:prstGeom prst="arc">
            <a:avLst>
              <a:gd name="adj1" fmla="val 5443018"/>
              <a:gd name="adj2" fmla="val 162833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4762500" y="4610100"/>
            <a:ext cx="26670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6096000" y="4572000"/>
          <a:ext cx="711200" cy="381000"/>
        </p:xfrm>
        <a:graphic>
          <a:graphicData uri="http://schemas.openxmlformats.org/presentationml/2006/ole">
            <p:oleObj spid="_x0000_s17413" name="Equation" r:id="rId6" imgW="558720" imgH="228600" progId="Equation.DSMT4">
              <p:embed/>
            </p:oleObj>
          </a:graphicData>
        </a:graphic>
      </p:graphicFrame>
      <p:cxnSp>
        <p:nvCxnSpPr>
          <p:cNvPr id="18" name="Straight Connector 17"/>
          <p:cNvCxnSpPr/>
          <p:nvPr/>
        </p:nvCxnSpPr>
        <p:spPr>
          <a:xfrm rot="5400000" flipH="1" flipV="1">
            <a:off x="6096000" y="3886200"/>
            <a:ext cx="7620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6794500" y="3581400"/>
          <a:ext cx="749300" cy="304800"/>
        </p:xfrm>
        <a:graphic>
          <a:graphicData uri="http://schemas.openxmlformats.org/presentationml/2006/ole">
            <p:oleObj spid="_x0000_s17414" name="Equation" r:id="rId7" imgW="596880" imgH="228600" progId="Equation.DSMT4">
              <p:embed/>
            </p:oleObj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1676400" y="4267200"/>
          <a:ext cx="2819400" cy="2209800"/>
        </p:xfrm>
        <a:graphic>
          <a:graphicData uri="http://schemas.openxmlformats.org/presentationml/2006/ole">
            <p:oleObj spid="_x0000_s17415" name="Equation" r:id="rId8" imgW="1638000" imgH="1409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eq. of the chord PQ passing through the points                                       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is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When                            and PQ becomes the tangent at P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Hence the eq. of the tangent at             is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71600" y="2209800"/>
          <a:ext cx="2667000" cy="381000"/>
        </p:xfrm>
        <a:graphic>
          <a:graphicData uri="http://schemas.openxmlformats.org/presentationml/2006/ole">
            <p:oleObj spid="_x0000_s18434" name="Equation" r:id="rId3" imgW="1447560" imgH="2286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819400" y="2717800"/>
          <a:ext cx="3733800" cy="1473200"/>
        </p:xfrm>
        <a:graphic>
          <a:graphicData uri="http://schemas.openxmlformats.org/presentationml/2006/ole">
            <p:oleObj spid="_x0000_s18435" name="Equation" r:id="rId4" imgW="2247840" imgH="113004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447800" y="4343400"/>
          <a:ext cx="2362200" cy="304800"/>
        </p:xfrm>
        <a:graphic>
          <a:graphicData uri="http://schemas.openxmlformats.org/presentationml/2006/ole">
            <p:oleObj spid="_x0000_s18436" name="Equation" r:id="rId5" imgW="1968480" imgH="2286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003800" y="4800600"/>
          <a:ext cx="1016000" cy="381000"/>
        </p:xfrm>
        <a:graphic>
          <a:graphicData uri="http://schemas.openxmlformats.org/presentationml/2006/ole">
            <p:oleObj spid="_x0000_s18437" name="Equation" r:id="rId6" imgW="558720" imgH="22860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276600" y="5257800"/>
          <a:ext cx="2895600" cy="762000"/>
        </p:xfrm>
        <a:graphic>
          <a:graphicData uri="http://schemas.openxmlformats.org/presentationml/2006/ole">
            <p:oleObj spid="_x0000_s18438" name="Equation" r:id="rId7" imgW="1625400" imgH="5079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Equation of normal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Parabola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Theorem (3)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Find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the equation of the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normal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at any point           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parabola</a:t>
            </a:r>
          </a:p>
          <a:p>
            <a:pPr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Sol:-The eq. of the tangent at</a:t>
            </a:r>
          </a:p>
          <a:p>
            <a:pPr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                 is</a:t>
            </a:r>
          </a:p>
          <a:p>
            <a:pPr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Slope of the tangent</a:t>
            </a:r>
          </a:p>
          <a:p>
            <a:pPr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So slope of the normal</a:t>
            </a:r>
          </a:p>
          <a:p>
            <a:pPr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Hence the eq. of the normal </a:t>
            </a:r>
          </a:p>
          <a:p>
            <a:pPr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at            is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514600" y="2133600"/>
          <a:ext cx="838200" cy="381000"/>
        </p:xfrm>
        <a:graphic>
          <a:graphicData uri="http://schemas.openxmlformats.org/presentationml/2006/ole">
            <p:oleObj spid="_x0000_s19458" name="Equation" r:id="rId3" imgW="558720" imgH="2286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172200" y="2133600"/>
          <a:ext cx="1041400" cy="381000"/>
        </p:xfrm>
        <a:graphic>
          <a:graphicData uri="http://schemas.openxmlformats.org/presentationml/2006/ole">
            <p:oleObj spid="_x0000_s19459" name="Equation" r:id="rId4" imgW="583920" imgH="228600" progId="Equation.DSMT4">
              <p:embed/>
            </p:oleObj>
          </a:graphicData>
        </a:graphic>
      </p:graphicFrame>
      <p:sp>
        <p:nvSpPr>
          <p:cNvPr id="6" name="Arc 5"/>
          <p:cNvSpPr/>
          <p:nvPr/>
        </p:nvSpPr>
        <p:spPr>
          <a:xfrm flipH="1" flipV="1">
            <a:off x="6096000" y="3352800"/>
            <a:ext cx="1752600" cy="1676400"/>
          </a:xfrm>
          <a:prstGeom prst="arc">
            <a:avLst>
              <a:gd name="adj1" fmla="val 19135857"/>
              <a:gd name="adj2" fmla="val 622243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5257800" y="3048000"/>
            <a:ext cx="1981200" cy="137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181600" y="2819400"/>
            <a:ext cx="1981200" cy="16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781800" y="2667000"/>
            <a:ext cx="1340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Tangent at P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858000" y="4355068"/>
            <a:ext cx="1293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 at P</a:t>
            </a:r>
            <a:endParaRPr lang="en-US" dirty="0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6324600" y="3581400"/>
          <a:ext cx="558800" cy="228600"/>
        </p:xfrm>
        <a:graphic>
          <a:graphicData uri="http://schemas.openxmlformats.org/presentationml/2006/ole">
            <p:oleObj spid="_x0000_s19460" name="Equation" r:id="rId5" imgW="558720" imgH="228600" progId="Equation.DSMT4">
              <p:embed/>
            </p:oleObj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6045200" y="4724400"/>
          <a:ext cx="889000" cy="304800"/>
        </p:xfrm>
        <a:graphic>
          <a:graphicData uri="http://schemas.openxmlformats.org/presentationml/2006/ole">
            <p:oleObj spid="_x0000_s19461" name="Equation" r:id="rId6" imgW="583920" imgH="228600" progId="Equation.DSMT4">
              <p:embed/>
            </p:oleObj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1371600" y="3124200"/>
          <a:ext cx="914400" cy="457200"/>
        </p:xfrm>
        <a:graphic>
          <a:graphicData uri="http://schemas.openxmlformats.org/presentationml/2006/ole">
            <p:oleObj spid="_x0000_s19462" name="Equation" r:id="rId7" imgW="558720" imgH="228600" progId="Equation.DSMT4">
              <p:embed/>
            </p:oleObj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2767012" y="3200400"/>
          <a:ext cx="2643188" cy="393700"/>
        </p:xfrm>
        <a:graphic>
          <a:graphicData uri="http://schemas.openxmlformats.org/presentationml/2006/ole">
            <p:oleObj spid="_x0000_s19463" name="Equation" r:id="rId8" imgW="1409400" imgH="253800" progId="Equation.DSMT4">
              <p:embed/>
            </p:oleObj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4394200" y="1917700"/>
          <a:ext cx="914400" cy="198438"/>
        </p:xfrm>
        <a:graphic>
          <a:graphicData uri="http://schemas.openxmlformats.org/presentationml/2006/ole">
            <p:oleObj spid="_x0000_s19464" name="Equation" r:id="rId9" imgW="914400" imgH="198720" progId="Equation.DSMT4">
              <p:embed/>
            </p:oleObj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3810000" y="3657600"/>
          <a:ext cx="762000" cy="685800"/>
        </p:xfrm>
        <a:graphic>
          <a:graphicData uri="http://schemas.openxmlformats.org/presentationml/2006/ole">
            <p:oleObj spid="_x0000_s19465" name="Equation" r:id="rId10" imgW="355320" imgH="431640" progId="Equation.DSMT4">
              <p:embed/>
            </p:oleObj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4267200" y="4191000"/>
          <a:ext cx="609600" cy="533400"/>
        </p:xfrm>
        <a:graphic>
          <a:graphicData uri="http://schemas.openxmlformats.org/presentationml/2006/ole">
            <p:oleObj spid="_x0000_s19466" name="Equation" r:id="rId11" imgW="457200" imgH="393480" progId="Equation.DSMT4">
              <p:embed/>
            </p:oleObj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1066800" y="5334000"/>
          <a:ext cx="838200" cy="457200"/>
        </p:xfrm>
        <a:graphic>
          <a:graphicData uri="http://schemas.openxmlformats.org/presentationml/2006/ole">
            <p:oleObj spid="_x0000_s19467" name="Equation" r:id="rId12" imgW="558720" imgH="228600" progId="Equation.DSMT4">
              <p:embed/>
            </p:oleObj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2438400" y="5181600"/>
          <a:ext cx="2667000" cy="762000"/>
        </p:xfrm>
        <a:graphic>
          <a:graphicData uri="http://schemas.openxmlformats.org/presentationml/2006/ole">
            <p:oleObj spid="_x0000_s19469" name="Equation" r:id="rId13" imgW="130788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276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Office Theme</vt:lpstr>
      <vt:lpstr>Equation</vt:lpstr>
      <vt:lpstr>MathType 6.0 Equation</vt:lpstr>
      <vt:lpstr>2 D Co-ordinate Geometry Lecture-11 Parabola Dated:-05.05.2020 PPT-02  UG (B.Sc., Part-1) </vt:lpstr>
      <vt:lpstr>Condition for tangent to the Parabola</vt:lpstr>
      <vt:lpstr>Continue</vt:lpstr>
      <vt:lpstr>Continue</vt:lpstr>
      <vt:lpstr>Condition for tangent to the Parabola</vt:lpstr>
      <vt:lpstr>Continue</vt:lpstr>
      <vt:lpstr>Equation of normal to the Parabola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rahman</dc:creator>
  <cp:lastModifiedBy>rahman</cp:lastModifiedBy>
  <cp:revision>25</cp:revision>
  <dcterms:created xsi:type="dcterms:W3CDTF">2020-05-04T17:31:32Z</dcterms:created>
  <dcterms:modified xsi:type="dcterms:W3CDTF">2020-05-05T10:31:33Z</dcterms:modified>
</cp:coreProperties>
</file>