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0" r:id="rId3"/>
    <p:sldId id="267" r:id="rId4"/>
    <p:sldId id="257" r:id="rId5"/>
    <p:sldId id="269" r:id="rId6"/>
    <p:sldId id="271" r:id="rId7"/>
    <p:sldId id="270" r:id="rId8"/>
    <p:sldId id="262" r:id="rId9"/>
    <p:sldId id="263" r:id="rId10"/>
    <p:sldId id="264" r:id="rId11"/>
    <p:sldId id="265" r:id="rId12"/>
    <p:sldId id="272" r:id="rId13"/>
    <p:sldId id="273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0057-0881-481A-AD67-1621B63ADA1B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9692-35D7-4127-A02F-770133E57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0057-0881-481A-AD67-1621B63ADA1B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9692-35D7-4127-A02F-770133E57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0057-0881-481A-AD67-1621B63ADA1B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9692-35D7-4127-A02F-770133E57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0057-0881-481A-AD67-1621B63ADA1B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9692-35D7-4127-A02F-770133E57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0057-0881-481A-AD67-1621B63ADA1B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9692-35D7-4127-A02F-770133E57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0057-0881-481A-AD67-1621B63ADA1B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9692-35D7-4127-A02F-770133E57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0057-0881-481A-AD67-1621B63ADA1B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9692-35D7-4127-A02F-770133E57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0057-0881-481A-AD67-1621B63ADA1B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9692-35D7-4127-A02F-770133E57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0057-0881-481A-AD67-1621B63ADA1B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9692-35D7-4127-A02F-770133E57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0057-0881-481A-AD67-1621B63ADA1B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9692-35D7-4127-A02F-770133E57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0057-0881-481A-AD67-1621B63ADA1B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9692-35D7-4127-A02F-770133E57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D0057-0881-481A-AD67-1621B63ADA1B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39692-35D7-4127-A02F-770133E57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620000" cy="3429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Real Analysis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Lecture-11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Dated:-29.05.2020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PPT-24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Part-2)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419600"/>
            <a:ext cx="75438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Essential Discontinuity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Occurs when curve has a vertical asymptote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Limit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due to asymptote</a:t>
            </a:r>
          </a:p>
        </p:txBody>
      </p:sp>
      <p:pic>
        <p:nvPicPr>
          <p:cNvPr id="28676" name="Picture 4" descr="HEN59N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581400"/>
            <a:ext cx="38862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Removable Discontinuity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20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Occurs when you have a rational expression with common factors in the numerator and denominator. Because these factors can be cancelled, the discontinuity is removable.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14600" y="4038600"/>
            <a:ext cx="3200400" cy="1295400"/>
            <a:chOff x="432" y="1056"/>
            <a:chExt cx="1440" cy="528"/>
          </a:xfrm>
        </p:grpSpPr>
        <p:sp>
          <p:nvSpPr>
            <p:cNvPr id="29701" name="Freeform 5"/>
            <p:cNvSpPr>
              <a:spLocks/>
            </p:cNvSpPr>
            <p:nvPr/>
          </p:nvSpPr>
          <p:spPr bwMode="auto">
            <a:xfrm>
              <a:off x="432" y="1056"/>
              <a:ext cx="1440" cy="528"/>
            </a:xfrm>
            <a:custGeom>
              <a:avLst/>
              <a:gdLst/>
              <a:ahLst/>
              <a:cxnLst>
                <a:cxn ang="0">
                  <a:pos x="0" y="528"/>
                </a:cxn>
                <a:cxn ang="0">
                  <a:pos x="192" y="240"/>
                </a:cxn>
                <a:cxn ang="0">
                  <a:pos x="443" y="153"/>
                </a:cxn>
                <a:cxn ang="0">
                  <a:pos x="720" y="288"/>
                </a:cxn>
                <a:cxn ang="0">
                  <a:pos x="1026" y="416"/>
                </a:cxn>
                <a:cxn ang="0">
                  <a:pos x="1298" y="228"/>
                </a:cxn>
                <a:cxn ang="0">
                  <a:pos x="1440" y="0"/>
                </a:cxn>
              </a:cxnLst>
              <a:rect l="0" t="0" r="r" b="b"/>
              <a:pathLst>
                <a:path w="1440" h="528">
                  <a:moveTo>
                    <a:pt x="0" y="528"/>
                  </a:moveTo>
                  <a:cubicBezTo>
                    <a:pt x="60" y="416"/>
                    <a:pt x="118" y="302"/>
                    <a:pt x="192" y="240"/>
                  </a:cubicBezTo>
                  <a:cubicBezTo>
                    <a:pt x="266" y="178"/>
                    <a:pt x="355" y="145"/>
                    <a:pt x="443" y="153"/>
                  </a:cubicBezTo>
                  <a:cubicBezTo>
                    <a:pt x="531" y="161"/>
                    <a:pt x="623" y="244"/>
                    <a:pt x="720" y="288"/>
                  </a:cubicBezTo>
                  <a:cubicBezTo>
                    <a:pt x="817" y="332"/>
                    <a:pt x="930" y="426"/>
                    <a:pt x="1026" y="416"/>
                  </a:cubicBezTo>
                  <a:cubicBezTo>
                    <a:pt x="1122" y="406"/>
                    <a:pt x="1229" y="297"/>
                    <a:pt x="1298" y="228"/>
                  </a:cubicBezTo>
                  <a:cubicBezTo>
                    <a:pt x="1367" y="159"/>
                    <a:pt x="1411" y="47"/>
                    <a:pt x="1440" y="0"/>
                  </a:cubicBezTo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02" name="Oval 6"/>
            <p:cNvSpPr>
              <a:spLocks noChangeArrowheads="1"/>
            </p:cNvSpPr>
            <p:nvPr/>
          </p:nvSpPr>
          <p:spPr bwMode="auto">
            <a:xfrm>
              <a:off x="1104" y="1296"/>
              <a:ext cx="86" cy="8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Find and identify and points of discontinuity</a:t>
            </a:r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760413" y="1600200"/>
          <a:ext cx="2932112" cy="1076325"/>
        </p:xfrm>
        <a:graphic>
          <a:graphicData uri="http://schemas.openxmlformats.org/presentationml/2006/ole">
            <p:oleObj spid="_x0000_s21506" name="Equation" r:id="rId3" imgW="1244520" imgH="457200" progId="Equation.3">
              <p:embed/>
            </p:oleObj>
          </a:graphicData>
        </a:graphic>
      </p:graphicFrame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1371600" y="3200400"/>
          <a:ext cx="1716088" cy="519113"/>
        </p:xfrm>
        <a:graphic>
          <a:graphicData uri="http://schemas.openxmlformats.org/presentationml/2006/ole">
            <p:oleObj spid="_x0000_s21507" name="Equation" r:id="rId4" imgW="672840" imgH="203040" progId="Equation.3">
              <p:embed/>
            </p:oleObj>
          </a:graphicData>
        </a:graphic>
      </p:graphicFrame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5105400" y="1981200"/>
          <a:ext cx="2717800" cy="2401888"/>
        </p:xfrm>
        <a:graphic>
          <a:graphicData uri="http://schemas.openxmlformats.org/presentationml/2006/ole">
            <p:oleObj spid="_x0000_s21508" name="Equation" r:id="rId5" imgW="977760" imgH="863280" progId="Equation.3">
              <p:embed/>
            </p:oleObj>
          </a:graphicData>
        </a:graphic>
      </p:graphicFrame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1066800" y="4724400"/>
          <a:ext cx="2927350" cy="715963"/>
        </p:xfrm>
        <a:graphic>
          <a:graphicData uri="http://schemas.openxmlformats.org/presentationml/2006/ole">
            <p:oleObj spid="_x0000_s21509" name="Equation" r:id="rId6" imgW="1143000" imgH="279360" progId="Equation.3">
              <p:embed/>
            </p:oleObj>
          </a:graphicData>
        </a:graphic>
      </p:graphicFrame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1143000" y="5715000"/>
            <a:ext cx="7086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emovable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point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of discontinuity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Find and identify and points of discontinuity</a:t>
            </a: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2351088" y="1560513"/>
          <a:ext cx="3906837" cy="1343025"/>
        </p:xfrm>
        <a:graphic>
          <a:graphicData uri="http://schemas.openxmlformats.org/presentationml/2006/ole">
            <p:oleObj spid="_x0000_s22530" name="Equation" r:id="rId3" imgW="1218960" imgH="419040" progId="Equation.3">
              <p:embed/>
            </p:oleObj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762000" y="3429000"/>
          <a:ext cx="2849563" cy="949325"/>
        </p:xfrm>
        <a:graphic>
          <a:graphicData uri="http://schemas.openxmlformats.org/presentationml/2006/ole">
            <p:oleObj spid="_x0000_s22531" name="Equation" r:id="rId4" imgW="1257120" imgH="419040" progId="Equation.3">
              <p:embed/>
            </p:oleObj>
          </a:graphicData>
        </a:graphic>
      </p:graphicFrame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2057400" y="3352800"/>
            <a:ext cx="4572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2133600" y="3962400"/>
            <a:ext cx="4572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533400" y="4876800"/>
            <a:ext cx="8001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 points of disc. (where denominator = 0)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Removable disc.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 = 5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Non-removable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essential at x = -1 (VA at x = -1)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nimBg="1"/>
      <p:bldP spid="34823" grpId="0" animBg="1"/>
      <p:bldP spid="348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7813"/>
            <a:ext cx="8839200" cy="1139825"/>
          </a:xfrm>
        </p:spPr>
        <p:txBody>
          <a:bodyPr>
            <a:no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Find and identify and points of discontinuity</a:t>
            </a: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2176462" y="1600200"/>
          <a:ext cx="3081338" cy="1076325"/>
        </p:xfrm>
        <a:graphic>
          <a:graphicData uri="http://schemas.openxmlformats.org/presentationml/2006/ole">
            <p:oleObj spid="_x0000_s24578" name="Equation" r:id="rId3" imgW="1307880" imgH="457200" progId="Equation.3">
              <p:embed/>
            </p:oleObj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1295400" y="2895600"/>
          <a:ext cx="6477000" cy="2125662"/>
        </p:xfrm>
        <a:graphic>
          <a:graphicData uri="http://schemas.openxmlformats.org/presentationml/2006/ole">
            <p:oleObj spid="_x0000_s24579" name="Equation" r:id="rId4" imgW="2831760" imgH="1091880" progId="Equation.DSMT4">
              <p:embed/>
            </p:oleObj>
          </a:graphicData>
        </a:graphic>
      </p:graphicFrame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990600" y="52578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Non removable – jump discontinuity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57200" y="1295400"/>
            <a:ext cx="8001000" cy="10668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57200" y="381000"/>
            <a:ext cx="8153400" cy="13716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57200" y="381000"/>
            <a:ext cx="8153400" cy="137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33400" y="457200"/>
            <a:ext cx="80168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Discontinuity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p:oleObj spid="_x0000_s1026" name="Equation" r:id="rId3" imgW="190440" imgH="139680" progId="Equation.DSMT4">
              <p:embed/>
            </p:oleObj>
          </a:graphicData>
        </a:graphic>
      </p:graphicFrame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33400" y="1524000"/>
            <a:ext cx="8016875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function           is said to be discontinuous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at a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point            if it is not continuous at </a:t>
            </a:r>
          </a:p>
          <a:p>
            <a:pPr eaLnBrk="1" hangingPunct="1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343400" y="3657600"/>
            <a:ext cx="45878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function has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discontinuities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at x=1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x=2. So function is discontinuous at x=1 and x=2.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343400" y="4895671"/>
            <a:ext cx="45878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continuous at x=0 and x=4, because the one-sided limits match the value of the function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81000" y="3429000"/>
            <a:ext cx="3581400" cy="2667000"/>
            <a:chOff x="528" y="480"/>
            <a:chExt cx="2256" cy="1680"/>
          </a:xfrm>
        </p:grpSpPr>
        <p:sp>
          <p:nvSpPr>
            <p:cNvPr id="14349" name="Freeform 13"/>
            <p:cNvSpPr>
              <a:spLocks/>
            </p:cNvSpPr>
            <p:nvPr/>
          </p:nvSpPr>
          <p:spPr bwMode="auto">
            <a:xfrm>
              <a:off x="1869" y="978"/>
              <a:ext cx="387" cy="330"/>
            </a:xfrm>
            <a:custGeom>
              <a:avLst/>
              <a:gdLst/>
              <a:ahLst/>
              <a:cxnLst>
                <a:cxn ang="0">
                  <a:pos x="0" y="330"/>
                </a:cxn>
                <a:cxn ang="0">
                  <a:pos x="387" y="0"/>
                </a:cxn>
              </a:cxnLst>
              <a:rect l="0" t="0" r="r" b="b"/>
              <a:pathLst>
                <a:path w="387" h="330">
                  <a:moveTo>
                    <a:pt x="0" y="330"/>
                  </a:moveTo>
                  <a:lnTo>
                    <a:pt x="387" y="0"/>
                  </a:lnTo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528" y="480"/>
              <a:ext cx="2256" cy="1680"/>
              <a:chOff x="2976" y="1488"/>
              <a:chExt cx="2256" cy="1680"/>
            </a:xfrm>
          </p:grpSpPr>
          <p:sp>
            <p:nvSpPr>
              <p:cNvPr id="14351" name="Line 15"/>
              <p:cNvSpPr>
                <a:spLocks noChangeShapeType="1"/>
              </p:cNvSpPr>
              <p:nvPr/>
            </p:nvSpPr>
            <p:spPr bwMode="auto">
              <a:xfrm>
                <a:off x="3552" y="1488"/>
                <a:ext cx="0" cy="16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2" name="Line 16"/>
              <p:cNvSpPr>
                <a:spLocks noChangeShapeType="1"/>
              </p:cNvSpPr>
              <p:nvPr/>
            </p:nvSpPr>
            <p:spPr bwMode="auto">
              <a:xfrm>
                <a:off x="2976" y="2640"/>
                <a:ext cx="22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3" name="Line 17"/>
              <p:cNvSpPr>
                <a:spLocks noChangeShapeType="1"/>
              </p:cNvSpPr>
              <p:nvPr/>
            </p:nvSpPr>
            <p:spPr bwMode="auto">
              <a:xfrm>
                <a:off x="3936" y="25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4" name="Line 18"/>
              <p:cNvSpPr>
                <a:spLocks noChangeShapeType="1"/>
              </p:cNvSpPr>
              <p:nvPr/>
            </p:nvSpPr>
            <p:spPr bwMode="auto">
              <a:xfrm>
                <a:off x="4704" y="25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5" name="Line 19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6" name="Line 20"/>
              <p:cNvSpPr>
                <a:spLocks noChangeShapeType="1"/>
              </p:cNvSpPr>
              <p:nvPr/>
            </p:nvSpPr>
            <p:spPr bwMode="auto">
              <a:xfrm>
                <a:off x="3504" y="230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7" name="Line 21"/>
              <p:cNvSpPr>
                <a:spLocks noChangeShapeType="1"/>
              </p:cNvSpPr>
              <p:nvPr/>
            </p:nvSpPr>
            <p:spPr bwMode="auto">
              <a:xfrm>
                <a:off x="3504" y="1968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58" name="Line 22"/>
            <p:cNvSpPr>
              <a:spLocks noChangeShapeType="1"/>
            </p:cNvSpPr>
            <p:nvPr/>
          </p:nvSpPr>
          <p:spPr bwMode="auto">
            <a:xfrm>
              <a:off x="1104" y="1296"/>
              <a:ext cx="384" cy="33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oval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Oval 23"/>
            <p:cNvSpPr>
              <a:spLocks noChangeArrowheads="1"/>
            </p:cNvSpPr>
            <p:nvPr/>
          </p:nvSpPr>
          <p:spPr bwMode="auto">
            <a:xfrm>
              <a:off x="1842" y="1289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0" name="Oval 24"/>
            <p:cNvSpPr>
              <a:spLocks noChangeArrowheads="1"/>
            </p:cNvSpPr>
            <p:nvPr/>
          </p:nvSpPr>
          <p:spPr bwMode="auto">
            <a:xfrm>
              <a:off x="1842" y="960"/>
              <a:ext cx="48" cy="4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1" name="Oval 25"/>
            <p:cNvSpPr>
              <a:spLocks noChangeArrowheads="1"/>
            </p:cNvSpPr>
            <p:nvPr/>
          </p:nvSpPr>
          <p:spPr bwMode="auto">
            <a:xfrm>
              <a:off x="1462" y="1606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2" name="Oval 26"/>
            <p:cNvSpPr>
              <a:spLocks noChangeArrowheads="1"/>
            </p:cNvSpPr>
            <p:nvPr/>
          </p:nvSpPr>
          <p:spPr bwMode="auto">
            <a:xfrm>
              <a:off x="1462" y="1289"/>
              <a:ext cx="48" cy="4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3" name="Line 27"/>
            <p:cNvSpPr>
              <a:spLocks noChangeShapeType="1"/>
            </p:cNvSpPr>
            <p:nvPr/>
          </p:nvSpPr>
          <p:spPr bwMode="auto">
            <a:xfrm>
              <a:off x="1502" y="1312"/>
              <a:ext cx="33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Freeform 28"/>
            <p:cNvSpPr>
              <a:spLocks/>
            </p:cNvSpPr>
            <p:nvPr/>
          </p:nvSpPr>
          <p:spPr bwMode="auto">
            <a:xfrm>
              <a:off x="2253" y="981"/>
              <a:ext cx="387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7" y="303"/>
                </a:cxn>
              </a:cxnLst>
              <a:rect l="0" t="0" r="r" b="b"/>
              <a:pathLst>
                <a:path w="387" h="303">
                  <a:moveTo>
                    <a:pt x="0" y="0"/>
                  </a:moveTo>
                  <a:lnTo>
                    <a:pt x="387" y="303"/>
                  </a:lnTo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Line 29"/>
            <p:cNvSpPr>
              <a:spLocks noChangeShapeType="1"/>
            </p:cNvSpPr>
            <p:nvPr/>
          </p:nvSpPr>
          <p:spPr bwMode="auto">
            <a:xfrm>
              <a:off x="2640" y="158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Text Box 30"/>
            <p:cNvSpPr txBox="1">
              <a:spLocks noChangeArrowheads="1"/>
            </p:cNvSpPr>
            <p:nvPr/>
          </p:nvSpPr>
          <p:spPr bwMode="auto">
            <a:xfrm>
              <a:off x="1392" y="1680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Arial" charset="0"/>
                </a:rPr>
                <a:t>1</a:t>
              </a:r>
            </a:p>
          </p:txBody>
        </p:sp>
        <p:sp>
          <p:nvSpPr>
            <p:cNvPr id="14367" name="Text Box 31"/>
            <p:cNvSpPr txBox="1">
              <a:spLocks noChangeArrowheads="1"/>
            </p:cNvSpPr>
            <p:nvPr/>
          </p:nvSpPr>
          <p:spPr bwMode="auto">
            <a:xfrm>
              <a:off x="1776" y="1680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Arial" charset="0"/>
                </a:rPr>
                <a:t>2</a:t>
              </a:r>
            </a:p>
          </p:txBody>
        </p:sp>
        <p:sp>
          <p:nvSpPr>
            <p:cNvPr id="14368" name="Text Box 32"/>
            <p:cNvSpPr txBox="1">
              <a:spLocks noChangeArrowheads="1"/>
            </p:cNvSpPr>
            <p:nvPr/>
          </p:nvSpPr>
          <p:spPr bwMode="auto">
            <a:xfrm>
              <a:off x="2160" y="1680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Arial" charset="0"/>
                </a:rPr>
                <a:t>3</a:t>
              </a:r>
            </a:p>
          </p:txBody>
        </p:sp>
        <p:sp>
          <p:nvSpPr>
            <p:cNvPr id="14369" name="Text Box 33"/>
            <p:cNvSpPr txBox="1">
              <a:spLocks noChangeArrowheads="1"/>
            </p:cNvSpPr>
            <p:nvPr/>
          </p:nvSpPr>
          <p:spPr bwMode="auto">
            <a:xfrm>
              <a:off x="2544" y="1680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Arial" charset="0"/>
                </a:rPr>
                <a:t>4</a:t>
              </a:r>
            </a:p>
          </p:txBody>
        </p:sp>
        <p:sp>
          <p:nvSpPr>
            <p:cNvPr id="14370" name="Text Box 34"/>
            <p:cNvSpPr txBox="1">
              <a:spLocks noChangeArrowheads="1"/>
            </p:cNvSpPr>
            <p:nvPr/>
          </p:nvSpPr>
          <p:spPr bwMode="auto">
            <a:xfrm>
              <a:off x="864" y="1200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Arial" charset="0"/>
                </a:rPr>
                <a:t>1</a:t>
              </a:r>
            </a:p>
          </p:txBody>
        </p:sp>
        <p:sp>
          <p:nvSpPr>
            <p:cNvPr id="14371" name="Text Box 35"/>
            <p:cNvSpPr txBox="1">
              <a:spLocks noChangeArrowheads="1"/>
            </p:cNvSpPr>
            <p:nvPr/>
          </p:nvSpPr>
          <p:spPr bwMode="auto">
            <a:xfrm>
              <a:off x="864" y="864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Arial" charset="0"/>
                </a:rPr>
                <a:t>2</a:t>
              </a:r>
            </a:p>
          </p:txBody>
        </p:sp>
      </p:grp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2112963" y="2752725"/>
          <a:ext cx="5148262" cy="676275"/>
        </p:xfrm>
        <a:graphic>
          <a:graphicData uri="http://schemas.openxmlformats.org/presentationml/2006/ole">
            <p:oleObj spid="_x0000_s1027" name="Equation" r:id="rId4" imgW="1193760" imgH="27936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514600" y="1676399"/>
          <a:ext cx="838201" cy="457201"/>
        </p:xfrm>
        <a:graphic>
          <a:graphicData uri="http://schemas.openxmlformats.org/presentationml/2006/ole">
            <p:oleObj spid="_x0000_s1028" name="Equation" r:id="rId5" imgW="342720" imgH="2030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828800" y="2209800"/>
          <a:ext cx="990600" cy="304800"/>
        </p:xfrm>
        <a:graphic>
          <a:graphicData uri="http://schemas.openxmlformats.org/presentationml/2006/ole">
            <p:oleObj spid="_x0000_s1029" name="Equation" r:id="rId6" imgW="355320" imgH="13968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6934200" y="2209800"/>
          <a:ext cx="914400" cy="304800"/>
        </p:xfrm>
        <a:graphic>
          <a:graphicData uri="http://schemas.openxmlformats.org/presentationml/2006/ole">
            <p:oleObj spid="_x0000_s1030" name="Equation" r:id="rId7" imgW="355320" imgH="139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2" grpId="0" animBg="1"/>
      <p:bldP spid="14345" grpId="0" autoUpdateAnimBg="0"/>
      <p:bldP spid="14346" grpId="0" autoUpdateAnimBg="0"/>
      <p:bldP spid="1434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80" name="Object 4"/>
          <p:cNvGraphicFramePr>
            <a:graphicFrameLocks noChangeAspect="1"/>
          </p:cNvGraphicFramePr>
          <p:nvPr>
            <p:ph type="title"/>
          </p:nvPr>
        </p:nvGraphicFramePr>
        <p:xfrm>
          <a:off x="457200" y="957263"/>
          <a:ext cx="8077200" cy="1023937"/>
        </p:xfrm>
        <a:graphic>
          <a:graphicData uri="http://schemas.openxmlformats.org/presentationml/2006/ole">
            <p:oleObj spid="_x0000_s16386" name="Equation" r:id="rId3" imgW="3606480" imgH="457200" progId="Equation.DSMT4">
              <p:embed/>
            </p:oleObj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1447800" y="2319338"/>
          <a:ext cx="6172200" cy="2112962"/>
        </p:xfrm>
        <a:graphic>
          <a:graphicData uri="http://schemas.openxmlformats.org/presentationml/2006/ole">
            <p:oleObj spid="_x0000_s16387" name="Equation" r:id="rId4" imgW="2158920" imgH="8888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Types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Discontinuities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types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discontinuities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Removal discontinuity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(ii) Discontinuity of the first kind or ordinary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discontinuity 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(iii) Discontinuity of the second kind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Removal discontinuity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function f(x) is said to have a removal discontinuity at a point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iff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Note:-In such a case the given function may be made continuous at x=a by defining in such a way that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38400" y="2422525"/>
          <a:ext cx="4648200" cy="1768475"/>
        </p:xfrm>
        <a:graphic>
          <a:graphicData uri="http://schemas.openxmlformats.org/presentationml/2006/ole">
            <p:oleObj spid="_x0000_s17410" name="Equation" r:id="rId3" imgW="2527200" imgH="10666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90800" y="5791200"/>
          <a:ext cx="2057400" cy="609600"/>
        </p:xfrm>
        <a:graphic>
          <a:graphicData uri="http://schemas.openxmlformats.org/presentationml/2006/ole">
            <p:oleObj spid="_x0000_s17411" name="Equation" r:id="rId4" imgW="1002960" imgH="279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Discontinuity of the first kind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function f(x) is said to have a discontinuity of the first kind at a point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f(a-0)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f(a+0)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exist but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Note:-The point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called point of discontinuity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f(x).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28875" y="2743200"/>
          <a:ext cx="3819525" cy="838200"/>
        </p:xfrm>
        <a:graphic>
          <a:graphicData uri="http://schemas.openxmlformats.org/presentationml/2006/ole">
            <p:oleObj spid="_x0000_s19458" name="Equation" r:id="rId3" imgW="161280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Discontinuity of the Second kind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If a function f(x) is discontinuous at x=a in such a way that neither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f(a-0)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f(a+0)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exist.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Note:-The point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called point of discontinuity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f(x).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49425" y="2514600"/>
          <a:ext cx="5265738" cy="609600"/>
        </p:xfrm>
        <a:graphic>
          <a:graphicData uri="http://schemas.openxmlformats.org/presentationml/2006/ole">
            <p:oleObj spid="_x0000_s18436" name="Equation" r:id="rId3" imgW="2616120" imgH="279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Jump Discontinuity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1752600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Occurs when the curve breaks at a particular point and starts somewhere else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Right hand limit does not equal left hand limit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19400" y="4191000"/>
            <a:ext cx="2743200" cy="1050925"/>
            <a:chOff x="576" y="2927"/>
            <a:chExt cx="863" cy="471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576" y="3312"/>
              <a:ext cx="470" cy="86"/>
              <a:chOff x="624" y="3072"/>
              <a:chExt cx="470" cy="86"/>
            </a:xfrm>
          </p:grpSpPr>
          <p:sp>
            <p:nvSpPr>
              <p:cNvPr id="26630" name="Line 6"/>
              <p:cNvSpPr>
                <a:spLocks noChangeShapeType="1"/>
              </p:cNvSpPr>
              <p:nvPr/>
            </p:nvSpPr>
            <p:spPr bwMode="auto">
              <a:xfrm>
                <a:off x="624" y="3120"/>
                <a:ext cx="384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1" name="Oval 7"/>
              <p:cNvSpPr>
                <a:spLocks noChangeArrowheads="1"/>
              </p:cNvSpPr>
              <p:nvPr/>
            </p:nvSpPr>
            <p:spPr bwMode="auto">
              <a:xfrm>
                <a:off x="1008" y="3072"/>
                <a:ext cx="86" cy="86"/>
              </a:xfrm>
              <a:prstGeom prst="ellips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32" name="Line 8"/>
            <p:cNvSpPr>
              <a:spLocks noChangeShapeType="1"/>
            </p:cNvSpPr>
            <p:nvPr/>
          </p:nvSpPr>
          <p:spPr bwMode="auto">
            <a:xfrm rot="10800000">
              <a:off x="1055" y="2965"/>
              <a:ext cx="38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633" name="Oval 9"/>
            <p:cNvSpPr>
              <a:spLocks noChangeArrowheads="1"/>
            </p:cNvSpPr>
            <p:nvPr/>
          </p:nvSpPr>
          <p:spPr bwMode="auto">
            <a:xfrm rot="10800000">
              <a:off x="969" y="2927"/>
              <a:ext cx="86" cy="86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Point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Discontinuity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209800"/>
          </a:xfrm>
        </p:spPr>
        <p:txBody>
          <a:bodyPr>
            <a:normAutofit fontScale="92500"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Occurs when the curve has a “hole” because the function has a value that is off the curve at that point.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Limit of f as x approaches x does not equal f(x)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00400" y="4495800"/>
            <a:ext cx="2667000" cy="1271588"/>
            <a:chOff x="2688" y="1071"/>
            <a:chExt cx="1440" cy="465"/>
          </a:xfrm>
        </p:grpSpPr>
        <p:sp>
          <p:nvSpPr>
            <p:cNvPr id="27653" name="Oval 5"/>
            <p:cNvSpPr>
              <a:spLocks noChangeArrowheads="1"/>
            </p:cNvSpPr>
            <p:nvPr/>
          </p:nvSpPr>
          <p:spPr bwMode="auto">
            <a:xfrm>
              <a:off x="3354" y="1071"/>
              <a:ext cx="86" cy="86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4" name="Freeform 6"/>
            <p:cNvSpPr>
              <a:spLocks/>
            </p:cNvSpPr>
            <p:nvPr/>
          </p:nvSpPr>
          <p:spPr bwMode="auto">
            <a:xfrm>
              <a:off x="2688" y="1152"/>
              <a:ext cx="1440" cy="3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326" y="266"/>
                </a:cxn>
                <a:cxn ang="0">
                  <a:pos x="720" y="342"/>
                </a:cxn>
                <a:cxn ang="0">
                  <a:pos x="996" y="305"/>
                </a:cxn>
                <a:cxn ang="0">
                  <a:pos x="1256" y="197"/>
                </a:cxn>
                <a:cxn ang="0">
                  <a:pos x="1440" y="0"/>
                </a:cxn>
              </a:cxnLst>
              <a:rect l="0" t="0" r="r" b="b"/>
              <a:pathLst>
                <a:path w="1440" h="348">
                  <a:moveTo>
                    <a:pt x="0" y="48"/>
                  </a:moveTo>
                  <a:cubicBezTo>
                    <a:pt x="54" y="84"/>
                    <a:pt x="206" y="217"/>
                    <a:pt x="326" y="266"/>
                  </a:cubicBezTo>
                  <a:cubicBezTo>
                    <a:pt x="446" y="315"/>
                    <a:pt x="608" y="336"/>
                    <a:pt x="720" y="342"/>
                  </a:cubicBezTo>
                  <a:cubicBezTo>
                    <a:pt x="832" y="348"/>
                    <a:pt x="907" y="329"/>
                    <a:pt x="996" y="305"/>
                  </a:cubicBezTo>
                  <a:cubicBezTo>
                    <a:pt x="1085" y="281"/>
                    <a:pt x="1182" y="248"/>
                    <a:pt x="1256" y="197"/>
                  </a:cubicBezTo>
                  <a:cubicBezTo>
                    <a:pt x="1330" y="146"/>
                    <a:pt x="1402" y="41"/>
                    <a:pt x="1440" y="0"/>
                  </a:cubicBezTo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5" name="Oval 7"/>
            <p:cNvSpPr>
              <a:spLocks noChangeArrowheads="1"/>
            </p:cNvSpPr>
            <p:nvPr/>
          </p:nvSpPr>
          <p:spPr bwMode="auto">
            <a:xfrm>
              <a:off x="3354" y="1450"/>
              <a:ext cx="86" cy="8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419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Real Analysis Lecture-11 Dated:-29.05.2020 PPT-24  UG (B.Sc., Part-2) </vt:lpstr>
      <vt:lpstr>Slide 2</vt:lpstr>
      <vt:lpstr>Slide 3</vt:lpstr>
      <vt:lpstr>Types of Discontinuities</vt:lpstr>
      <vt:lpstr>Removal discontinuity</vt:lpstr>
      <vt:lpstr>Discontinuity of the first kind</vt:lpstr>
      <vt:lpstr>Discontinuity of the Second kind</vt:lpstr>
      <vt:lpstr>Jump Discontinuity</vt:lpstr>
      <vt:lpstr>Point of Discontinuity</vt:lpstr>
      <vt:lpstr>Essential Discontinuity</vt:lpstr>
      <vt:lpstr>Removable Discontinuity</vt:lpstr>
      <vt:lpstr>Find and identify and points of discontinuity</vt:lpstr>
      <vt:lpstr>Find and identify and points of discontinuity</vt:lpstr>
      <vt:lpstr>Find and identify and points of discontinuity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23</cp:revision>
  <dcterms:created xsi:type="dcterms:W3CDTF">2019-09-21T19:04:31Z</dcterms:created>
  <dcterms:modified xsi:type="dcterms:W3CDTF">2020-05-29T05:14:50Z</dcterms:modified>
</cp:coreProperties>
</file>