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FB0C166-0926-4AE3-B118-DC0E38A5A519}" type="datetimeFigureOut">
              <a:rPr lang="en-US" smtClean="0"/>
              <a:t>03-05-2020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5EF007A-F004-4057-83C4-FE4BD7A47BB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B0C166-0926-4AE3-B118-DC0E38A5A519}"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F007A-F004-4057-83C4-FE4BD7A47BB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B0C166-0926-4AE3-B118-DC0E38A5A519}"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F007A-F004-4057-83C4-FE4BD7A47BB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B0C166-0926-4AE3-B118-DC0E38A5A519}"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F007A-F004-4057-83C4-FE4BD7A47BB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B0C166-0926-4AE3-B118-DC0E38A5A519}"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F007A-F004-4057-83C4-FE4BD7A47BB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B0C166-0926-4AE3-B118-DC0E38A5A519}"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F007A-F004-4057-83C4-FE4BD7A47BB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B0C166-0926-4AE3-B118-DC0E38A5A519}" type="datetimeFigureOut">
              <a:rPr lang="en-US" smtClean="0"/>
              <a:t>03-05-2020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EF007A-F004-4057-83C4-FE4BD7A47BB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FB0C166-0926-4AE3-B118-DC0E38A5A519}" type="datetimeFigureOut">
              <a:rPr lang="en-US" smtClean="0"/>
              <a:t>03-05-2020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F007A-F004-4057-83C4-FE4BD7A47BB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0C166-0926-4AE3-B118-DC0E38A5A519}" type="datetimeFigureOut">
              <a:rPr lang="en-US" smtClean="0"/>
              <a:t>03-05-2020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EF007A-F004-4057-83C4-FE4BD7A47BB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B0C166-0926-4AE3-B118-DC0E38A5A519}"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F007A-F004-4057-83C4-FE4BD7A47BB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FB0C166-0926-4AE3-B118-DC0E38A5A519}"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5EF007A-F004-4057-83C4-FE4BD7A47BB9}"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B0C166-0926-4AE3-B118-DC0E38A5A519}" type="datetimeFigureOut">
              <a:rPr lang="en-US" smtClean="0"/>
              <a:t>03-05-2020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EF007A-F004-4057-83C4-FE4BD7A47BB9}"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a:t>
            </a:r>
            <a:r>
              <a:rPr lang="en-US" sz="4400" dirty="0" smtClean="0">
                <a:latin typeface="Baskerville Old Face" pitchFamily="18" charset="0"/>
              </a:rPr>
              <a:t>II </a:t>
            </a:r>
            <a:r>
              <a:rPr lang="en-US" sz="4400" dirty="0" smtClean="0">
                <a:latin typeface="Baskerville Old Face" pitchFamily="18" charset="0"/>
              </a:rPr>
              <a:t>(H) </a:t>
            </a:r>
            <a:r>
              <a:rPr lang="en-US" sz="4400" dirty="0" smtClean="0">
                <a:latin typeface="Baskerville Old Face" pitchFamily="18" charset="0"/>
              </a:rPr>
              <a:t>09</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a:t>
            </a:r>
            <a:r>
              <a:rPr lang="en-US" sz="2800" b="1" dirty="0" smtClean="0">
                <a:solidFill>
                  <a:schemeClr val="tx1"/>
                </a:solidFill>
              </a:rPr>
              <a:t>III,UNIT III (COMMUNITY PSYCHOLOGY)</a:t>
            </a:r>
            <a:endParaRPr lang="en-US" sz="2800" dirty="0"/>
          </a:p>
        </p:txBody>
      </p:sp>
      <p:sp>
        <p:nvSpPr>
          <p:cNvPr id="3" name="Content Placeholder 2"/>
          <p:cNvSpPr>
            <a:spLocks noGrp="1"/>
          </p:cNvSpPr>
          <p:nvPr>
            <p:ph idx="1"/>
          </p:nvPr>
        </p:nvSpPr>
        <p:spPr/>
        <p:txBody>
          <a:bodyPr>
            <a:normAutofit fontScale="85000" lnSpcReduction="20000"/>
          </a:bodyPr>
          <a:lstStyle/>
          <a:p>
            <a:pPr algn="ctr">
              <a:buNone/>
            </a:pPr>
            <a:r>
              <a:rPr lang="en-US" b="1" u="sng" dirty="0" smtClean="0"/>
              <a:t>HISTORICAL BACKGROUND OF COMMUNITY PSYCHOLOGY</a:t>
            </a:r>
          </a:p>
          <a:p>
            <a:r>
              <a:rPr lang="en-US" dirty="0" smtClean="0"/>
              <a:t>One needs to consider the social and political events of the 1960s in understanding the beginnings of Community Psychology. These were turbulent times, marked with protests and demonstrations involving the </a:t>
            </a:r>
            <a:r>
              <a:rPr lang="en-US" b="1" dirty="0" smtClean="0"/>
              <a:t>Civil Rights movement </a:t>
            </a:r>
            <a:r>
              <a:rPr lang="en-US" dirty="0" smtClean="0"/>
              <a:t>in the US. In </a:t>
            </a:r>
            <a:r>
              <a:rPr lang="en-US" b="1" dirty="0" smtClean="0"/>
              <a:t>1965, the Voting Rights Act</a:t>
            </a:r>
            <a:r>
              <a:rPr lang="en-US" dirty="0" smtClean="0"/>
              <a:t>, an important accomplishment of the Civil Rights Movement, was signed into law by President </a:t>
            </a:r>
            <a:r>
              <a:rPr lang="en-US" b="1" dirty="0" smtClean="0"/>
              <a:t>Lyndon B. Johnson</a:t>
            </a:r>
            <a:r>
              <a:rPr lang="en-US" dirty="0" smtClean="0"/>
              <a:t>. The Feminist Movement was also developing momentum during the 1960s and into the 1970s, as would a similar rights movement for gays and lesbians, the environmental movement, and widespread protests against the Vietnam war. This socially-conscious atmosphere was ideal for the development of the field of Community Psychology, whose values emphasized social justice.</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a:t>
            </a:r>
            <a:r>
              <a:rPr lang="en-US" sz="2800" b="1" dirty="0" smtClean="0">
                <a:solidFill>
                  <a:schemeClr val="tx1"/>
                </a:solidFill>
              </a:rPr>
              <a:t>III,UNIT III (COMMUNITY PSYCHOLOGY)</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During this time, there also </a:t>
            </a:r>
            <a:r>
              <a:rPr lang="en-US" dirty="0" smtClean="0"/>
              <a:t>was widespread </a:t>
            </a:r>
            <a:r>
              <a:rPr lang="en-US" b="1" dirty="0" smtClean="0"/>
              <a:t>deinstitutionalization</a:t>
            </a:r>
            <a:r>
              <a:rPr lang="en-US" dirty="0" smtClean="0"/>
              <a:t> of mental patients, as various media accounts portrayed horrendous conditions in mental hospitals. The development of antipsychotic medications such as </a:t>
            </a:r>
            <a:r>
              <a:rPr lang="en-US" b="1" dirty="0" err="1" smtClean="0"/>
              <a:t>Thorazine</a:t>
            </a:r>
            <a:r>
              <a:rPr lang="en-US" dirty="0" smtClean="0"/>
              <a:t> and the growing research evidence on the harmful effects of mental hospitalization </a:t>
            </a:r>
            <a:r>
              <a:rPr lang="en-US" dirty="0" smtClean="0"/>
              <a:t>were </a:t>
            </a:r>
            <a:r>
              <a:rPr lang="en-US" dirty="0" smtClean="0"/>
              <a:t>key factors in this movement. In 1961, the report of the Joint Commission on Mental Health and Illness was released, which recommended that we reduce the size of mental hospitals and train more professionals and paraprofessionals to meet the largely unmet need for mental health services in our society </a:t>
            </a:r>
            <a:r>
              <a:rPr lang="en-US" b="1" dirty="0" smtClean="0"/>
              <a:t>(Bloom, 1975).</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a:t>
            </a:r>
            <a:r>
              <a:rPr lang="en-US" sz="2800" b="1" dirty="0" smtClean="0">
                <a:solidFill>
                  <a:schemeClr val="tx1"/>
                </a:solidFill>
              </a:rPr>
              <a:t>III,UNIT III (COMMUNITY PSYCHOLOGY)</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These recommendations, vigorously championed by President John F. Kennedy, led directly to the passage of the </a:t>
            </a:r>
            <a:r>
              <a:rPr lang="en-US" b="1" dirty="0" smtClean="0"/>
              <a:t>1963 Community Mental Health Centers Act</a:t>
            </a:r>
            <a:r>
              <a:rPr lang="en-US" dirty="0" smtClean="0"/>
              <a:t>, which established community-based services widely throughout the nation. The </a:t>
            </a:r>
            <a:r>
              <a:rPr lang="en-US" b="1" dirty="0" smtClean="0"/>
              <a:t>Community Mental Health Movement</a:t>
            </a:r>
            <a:r>
              <a:rPr lang="en-US" dirty="0" smtClean="0"/>
              <a:t> was gaining momentum and many large state mental hospitals across the nation would be closed in the next 20 years. With these developments in the background, it was in 1965 that a group of clinical psychologists gathered in Swampscott, MA, and gave birth to the field of Community Psychology, which they hoped would allow them to become social change agents to address many of these pressing social justice issues of the 1960s.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a:t>
            </a:r>
            <a:r>
              <a:rPr lang="en-US" sz="2800" b="1" dirty="0" smtClean="0">
                <a:solidFill>
                  <a:schemeClr val="tx1"/>
                </a:solidFill>
              </a:rPr>
              <a:t>III,UNIT III (COMMUNITY PSYCHOLOGY)</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b="1" u="sng" dirty="0" smtClean="0"/>
              <a:t>THE FIRST DECADE: 1965-1975</a:t>
            </a:r>
          </a:p>
          <a:p>
            <a:r>
              <a:rPr lang="en-US" dirty="0" smtClean="0"/>
              <a:t>In the years immediately after the 1965 Swampscott Conference, a number of training programs in community mental health and Community Psychology developed in the US. For example, Ed </a:t>
            </a:r>
            <a:r>
              <a:rPr lang="en-US" dirty="0" err="1" smtClean="0"/>
              <a:t>Zolik</a:t>
            </a:r>
            <a:r>
              <a:rPr lang="en-US" dirty="0" smtClean="0"/>
              <a:t> established one of the first </a:t>
            </a:r>
            <a:r>
              <a:rPr lang="en-US" b="1" dirty="0" smtClean="0"/>
              <a:t>clinical-community</a:t>
            </a:r>
            <a:r>
              <a:rPr lang="en-US" dirty="0" smtClean="0"/>
              <a:t> doctoral programs in the US at DePaul University in 1966. A free-standing doctoral program was also established in 1966 at the University of Texas at Austin by Ira </a:t>
            </a:r>
            <a:r>
              <a:rPr lang="en-US" dirty="0" err="1" smtClean="0"/>
              <a:t>Iscoe</a:t>
            </a:r>
            <a:r>
              <a:rPr lang="en-US" dirty="0" smtClean="0"/>
              <a:t>. By 1969, there were 50 programs offering some training in Community Psychology and community mental health, and by 1975 there were 141 graduate programs offering training in these areas.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a:t>
            </a:r>
            <a:r>
              <a:rPr lang="en-US" sz="2800" b="1" dirty="0" smtClean="0">
                <a:solidFill>
                  <a:schemeClr val="tx1"/>
                </a:solidFill>
              </a:rPr>
              <a:t>III,UNIT III (COMMUNITY PSYCHOLOGY)</a:t>
            </a:r>
            <a:endParaRPr lang="en-US" sz="2800" dirty="0"/>
          </a:p>
        </p:txBody>
      </p:sp>
      <p:sp>
        <p:nvSpPr>
          <p:cNvPr id="3" name="Content Placeholder 2"/>
          <p:cNvSpPr>
            <a:spLocks noGrp="1"/>
          </p:cNvSpPr>
          <p:nvPr>
            <p:ph idx="1"/>
          </p:nvPr>
        </p:nvSpPr>
        <p:spPr/>
        <p:txBody>
          <a:bodyPr>
            <a:normAutofit fontScale="85000" lnSpcReduction="10000"/>
          </a:bodyPr>
          <a:lstStyle/>
          <a:p>
            <a:pPr algn="ctr">
              <a:buNone/>
            </a:pPr>
            <a:r>
              <a:rPr lang="en-US" sz="2800" b="1" u="sng" dirty="0" smtClean="0"/>
              <a:t>THE SECOND DECADE: </a:t>
            </a:r>
            <a:r>
              <a:rPr lang="en-US" sz="2800" b="1" u="sng" dirty="0" smtClean="0"/>
              <a:t>1975-1985</a:t>
            </a:r>
          </a:p>
          <a:p>
            <a:r>
              <a:rPr lang="en-US" dirty="0" smtClean="0"/>
              <a:t>The late 1970s and early 1980s could be considered the “heyday” of Community Psychology. During this time period, the political climate made Community Psychology both relevant and necessary, and membership in the US in APA’s Division 27 (Community Psychology) rose to over 1,800 in </a:t>
            </a:r>
            <a:r>
              <a:rPr lang="en-US" dirty="0" smtClean="0"/>
              <a:t>1983.</a:t>
            </a:r>
          </a:p>
          <a:p>
            <a:r>
              <a:rPr lang="en-US" dirty="0" smtClean="0"/>
              <a:t>The first </a:t>
            </a:r>
            <a:r>
              <a:rPr lang="en-US" b="1" dirty="0" smtClean="0"/>
              <a:t>Midwest Ecological Community Psychology Conference</a:t>
            </a:r>
            <a:r>
              <a:rPr lang="en-US" dirty="0" smtClean="0"/>
              <a:t> took place in 1978 at Michigan State University. This conference provided an opportunity for like-minded community psychologists and students to get together informally to discuss new developments, new training programs, and new research. </a:t>
            </a:r>
            <a:r>
              <a:rPr lang="en-US" dirty="0" smtClean="0"/>
              <a:t>This conference has now expanded beyond the Midwest to other regions of the US.</a:t>
            </a:r>
            <a:endParaRPr lang="en-US" b="1"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a:t>
            </a:r>
            <a:r>
              <a:rPr lang="en-US" sz="2800" b="1" dirty="0" smtClean="0">
                <a:solidFill>
                  <a:schemeClr val="tx1"/>
                </a:solidFill>
              </a:rPr>
              <a:t>III,UNIT III (COMMUNITY PSYCHOLOGY)</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These conferences have provided a new generation of community psychologists opportunities to put their theoretical ideas about collaboration, empowerment, and the creation of health-promoting settings into practice in their own </a:t>
            </a:r>
            <a:r>
              <a:rPr lang="en-US" dirty="0" smtClean="0"/>
              <a:t>environments.</a:t>
            </a:r>
          </a:p>
          <a:p>
            <a:r>
              <a:rPr lang="en-US" dirty="0" smtClean="0"/>
              <a:t>During this second decade, many community psychologists in the US became dissatisfied with the field of Community Psychology’s association as one of APA’s many divisions. There was a desire to bring more non-psychologists into the field. In addition, there were concerns about APA increasingly emphasizing clinical practice issues over all others. Also, there was a recognition that the term “psychology” no longer fit well with the work of many community psychologists.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a:t>
            </a:r>
            <a:r>
              <a:rPr lang="en-US" sz="2800" b="1" dirty="0" smtClean="0">
                <a:solidFill>
                  <a:schemeClr val="tx1"/>
                </a:solidFill>
              </a:rPr>
              <a:t>III,UNIT III (COMMUNITY PSYCHOLOGY)</a:t>
            </a:r>
            <a:endParaRPr lang="en-US" sz="2800" dirty="0"/>
          </a:p>
        </p:txBody>
      </p:sp>
      <p:sp>
        <p:nvSpPr>
          <p:cNvPr id="3" name="Content Placeholder 2"/>
          <p:cNvSpPr>
            <a:spLocks noGrp="1"/>
          </p:cNvSpPr>
          <p:nvPr>
            <p:ph idx="1"/>
          </p:nvPr>
        </p:nvSpPr>
        <p:spPr/>
        <p:txBody>
          <a:bodyPr>
            <a:normAutofit fontScale="92500"/>
          </a:bodyPr>
          <a:lstStyle/>
          <a:p>
            <a:r>
              <a:rPr lang="en-US" dirty="0" smtClean="0"/>
              <a:t>The group’s organizational name was then changed to the Society for Community Research and Action (SCRA), and the first </a:t>
            </a:r>
            <a:r>
              <a:rPr lang="en-US" b="1" dirty="0" smtClean="0"/>
              <a:t>Biennial Conference</a:t>
            </a:r>
            <a:r>
              <a:rPr lang="en-US" dirty="0" smtClean="0"/>
              <a:t> on Community Research and Action occurred in 1987. Though many community psychologists still remain members of APA and its Division 27, SCRA now has more non-APA members than ones who belong to APA; the Biennial has become the major national professional venue for Community Psychology.</a:t>
            </a:r>
          </a:p>
          <a:p>
            <a:r>
              <a:rPr lang="en-US" dirty="0" smtClean="0"/>
              <a:t>In the next class we discuss about next decade of </a:t>
            </a:r>
            <a:r>
              <a:rPr lang="en-US" dirty="0" smtClean="0"/>
              <a:t>C</a:t>
            </a:r>
            <a:r>
              <a:rPr lang="en-US" dirty="0" smtClean="0"/>
              <a:t>ommunity Psychology.</a:t>
            </a: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TotalTime>
  <Words>468</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          </vt:lpstr>
      <vt:lpstr>09 MAY 2020 B.A. PART II (H) PAPER III,UNIT III (COMMUNITY PSYCHOLOGY)</vt:lpstr>
      <vt:lpstr>09 MAY 2020 B.A. PART II (H) PAPER III,UNIT III (COMMUNITY PSYCHOLOGY)</vt:lpstr>
      <vt:lpstr>09 MAY 2020 B.A. PART II (H) PAPER III,UNIT III (COMMUNITY PSYCHOLOGY)</vt:lpstr>
      <vt:lpstr>09 MAY 2020 B.A. PART II (H) PAPER III,UNIT III (COMMUNITY PSYCHOLOGY)</vt:lpstr>
      <vt:lpstr>09 MAY 2020 B.A. PART II (H) PAPER III,UNIT III (COMMUNITY PSYCHOLOGY)</vt:lpstr>
      <vt:lpstr>09 MAY 2020 B.A. PART II (H) PAPER III,UNIT III (COMMUNITY PSYCHOLOGY)</vt:lpstr>
      <vt:lpstr>09 MAY 2020 B.A. PART II (H) PAPER III,UNIT III (COMMUNITY PSYCHOLOGY)</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9</cp:revision>
  <dcterms:created xsi:type="dcterms:W3CDTF">2020-05-03T09:26:03Z</dcterms:created>
  <dcterms:modified xsi:type="dcterms:W3CDTF">2020-05-03T10:54:48Z</dcterms:modified>
</cp:coreProperties>
</file>