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054252-6715-4BF5-98AA-FDB0564C3E7D}" type="datetimeFigureOut">
              <a:rPr lang="en-US" smtClean="0"/>
              <a:pPr/>
              <a:t>15-05-2020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12C009-4201-42B2-84DD-9D9AA0D8D25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mailto:bkranjeeta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699248" cy="1524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702296" cy="2438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KUMARI RANJEETA</a:t>
            </a:r>
          </a:p>
          <a:p>
            <a:pPr algn="ctr"/>
            <a:r>
              <a:rPr lang="en-US" b="1" dirty="0" smtClean="0"/>
              <a:t>GUEST </a:t>
            </a:r>
            <a:r>
              <a:rPr lang="en-US" b="1" dirty="0" smtClean="0"/>
              <a:t>FACULTY</a:t>
            </a:r>
            <a:endParaRPr lang="en-US" b="1" dirty="0" smtClean="0"/>
          </a:p>
          <a:p>
            <a:pPr algn="ctr"/>
            <a:r>
              <a:rPr lang="en-US" b="1" dirty="0" smtClean="0"/>
              <a:t>M</a:t>
            </a:r>
            <a:r>
              <a:rPr lang="en-US" b="1" dirty="0" smtClean="0"/>
              <a:t>. L. ARYA COLLEGE, DEPTT. OF PSYCHOLOGY</a:t>
            </a:r>
          </a:p>
          <a:p>
            <a:pPr algn="ctr"/>
            <a:r>
              <a:rPr lang="en-US" b="1" dirty="0" smtClean="0"/>
              <a:t>E-mail- </a:t>
            </a:r>
            <a:r>
              <a:rPr lang="en-US" b="1" dirty="0" smtClean="0">
                <a:hlinkClick r:id="rId2"/>
              </a:rPr>
              <a:t>bkranjeeta@gmail.com</a:t>
            </a:r>
            <a:endParaRPr lang="en-US" b="1" dirty="0" smtClean="0"/>
          </a:p>
          <a:p>
            <a:pPr algn="ctr"/>
            <a:r>
              <a:rPr lang="en-US" b="1" dirty="0" smtClean="0"/>
              <a:t>Mb. No.- 8969020842</a:t>
            </a:r>
            <a:endParaRPr lang="en-US" dirty="0" smtClean="0"/>
          </a:p>
          <a:p>
            <a:pPr algn="ctr"/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81000"/>
            <a:ext cx="137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838200" y="1752600"/>
            <a:ext cx="7239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latin typeface="Baskerville Old Face" pitchFamily="18" charset="0"/>
              </a:rPr>
              <a:t>B.A. PART II (H) 15</a:t>
            </a:r>
            <a:r>
              <a:rPr lang="en-US" sz="4400" baseline="30000" dirty="0" smtClean="0">
                <a:latin typeface="Baskerville Old Face" pitchFamily="18" charset="0"/>
              </a:rPr>
              <a:t>TH</a:t>
            </a:r>
            <a:r>
              <a:rPr lang="en-US" sz="4400" dirty="0" smtClean="0">
                <a:latin typeface="Baskerville Old Face" pitchFamily="18" charset="0"/>
              </a:rPr>
              <a:t> MAY </a:t>
            </a:r>
            <a:r>
              <a:rPr lang="en-US" sz="4400" dirty="0" smtClean="0">
                <a:latin typeface="Baskerville Old Face" pitchFamily="18" charset="0"/>
              </a:rPr>
              <a:t>2020 </a:t>
            </a:r>
          </a:p>
          <a:p>
            <a:pPr algn="ctr"/>
            <a:r>
              <a:rPr lang="en-US" sz="3200" dirty="0" smtClean="0">
                <a:latin typeface="Baskerville Old Face" pitchFamily="18" charset="0"/>
              </a:rPr>
              <a:t>Topic- community psychology</a:t>
            </a:r>
          </a:p>
          <a:p>
            <a:pPr algn="ctr"/>
            <a:endParaRPr lang="en-US" sz="4400" dirty="0" smtClean="0">
              <a:latin typeface="Baskerville Old Face" pitchFamily="18" charset="0"/>
            </a:endParaRPr>
          </a:p>
          <a:p>
            <a:pPr algn="ctr"/>
            <a:endParaRPr lang="en-US" sz="4400" dirty="0" smtClean="0">
              <a:latin typeface="Baskerville Old Face" pitchFamily="18" charset="0"/>
            </a:endParaRPr>
          </a:p>
          <a:p>
            <a:pPr algn="ctr"/>
            <a:endParaRPr lang="en-US" sz="44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 MAY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III,UNIT III (COMMUNITY PSYCHOLOGY)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u="sng" dirty="0" smtClean="0"/>
              <a:t>PREVENTIVE APPROACHES</a:t>
            </a:r>
          </a:p>
          <a:p>
            <a:r>
              <a:rPr lang="en-US" b="1" u="sng" dirty="0" smtClean="0"/>
              <a:t>Roles in preventative health of Community Psychologists</a:t>
            </a:r>
          </a:p>
          <a:p>
            <a:r>
              <a:rPr lang="en-US" dirty="0" smtClean="0"/>
              <a:t>Prevention is a foundational platform of community psychology, which positions it well to respond to the Government's goal of </a:t>
            </a:r>
            <a:r>
              <a:rPr lang="en-US" i="1" dirty="0" smtClean="0"/>
              <a:t>embedding prevention and early intervention into every aspect of the health system</a:t>
            </a:r>
            <a:r>
              <a:rPr lang="en-US" dirty="0" smtClean="0"/>
              <a:t>. As well as working to prevent health issues in high profile national programs, such as improving the mental health and wellbeing of young people (headspace) or primary school children (</a:t>
            </a:r>
            <a:r>
              <a:rPr lang="en-US" dirty="0" err="1" smtClean="0"/>
              <a:t>KidsMatter</a:t>
            </a:r>
            <a:r>
              <a:rPr lang="en-US" dirty="0" smtClean="0"/>
              <a:t>), community psychologists also work at a local level by implementing programs with at-risk groups.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 MAY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III,UNIT III (COMMUNITY PSYCHOLOGY)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effectiveness of </a:t>
            </a:r>
            <a:r>
              <a:rPr lang="en-US" b="1" dirty="0" smtClean="0"/>
              <a:t>prevention</a:t>
            </a:r>
            <a:r>
              <a:rPr lang="en-US" dirty="0" smtClean="0"/>
              <a:t> to enhance human functioning and reduce </a:t>
            </a:r>
            <a:r>
              <a:rPr lang="en-US" b="1" dirty="0" smtClean="0"/>
              <a:t>psychological</a:t>
            </a:r>
            <a:r>
              <a:rPr lang="en-US" dirty="0" smtClean="0"/>
              <a:t> distress has been demonstrated. From infancy through adulthood, access to </a:t>
            </a:r>
            <a:r>
              <a:rPr lang="en-US" b="1" dirty="0" smtClean="0"/>
              <a:t>preventive</a:t>
            </a:r>
            <a:r>
              <a:rPr lang="en-US" dirty="0" smtClean="0"/>
              <a:t> services and interventions is important to improve the quality of life and human functioning and reduce illness and premature death.</a:t>
            </a:r>
          </a:p>
          <a:p>
            <a:r>
              <a:rPr lang="en-US" b="1" dirty="0" smtClean="0"/>
              <a:t>7 core values of community: psychology for </a:t>
            </a:r>
            <a:r>
              <a:rPr lang="en-US" b="1" smtClean="0"/>
              <a:t>preventive approaches:</a:t>
            </a:r>
            <a:endParaRPr lang="en-US" dirty="0" smtClean="0"/>
          </a:p>
          <a:p>
            <a:r>
              <a:rPr lang="en-US" dirty="0" smtClean="0"/>
              <a:t>Individual and Family wellness. psychological and physical health, personal wellness and attainment of personal goals. </a:t>
            </a:r>
          </a:p>
          <a:p>
            <a:r>
              <a:rPr lang="en-US" dirty="0" smtClean="0"/>
              <a:t>sense of community.</a:t>
            </a:r>
          </a:p>
          <a:p>
            <a:r>
              <a:rPr lang="en-US" dirty="0" smtClean="0"/>
              <a:t>respect for human diversity.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15 MAY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III,UNIT III (COMMUNITY PSYCHOLOGY)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social justice.</a:t>
            </a:r>
          </a:p>
          <a:p>
            <a:r>
              <a:rPr lang="en-US" dirty="0" smtClean="0"/>
              <a:t>empowerment and citizen participation.</a:t>
            </a:r>
          </a:p>
          <a:p>
            <a:r>
              <a:rPr lang="en-US" dirty="0" smtClean="0"/>
              <a:t>collaboration and community strengths.</a:t>
            </a:r>
          </a:p>
          <a:p>
            <a:r>
              <a:rPr lang="en-US" dirty="0" smtClean="0"/>
              <a:t>empirical grounding.</a:t>
            </a:r>
          </a:p>
          <a:p>
            <a:r>
              <a:rPr lang="en-US" b="1" dirty="0" smtClean="0"/>
              <a:t>Community</a:t>
            </a:r>
            <a:r>
              <a:rPr lang="en-US" dirty="0" smtClean="0"/>
              <a:t>-</a:t>
            </a:r>
            <a:r>
              <a:rPr lang="en-US" b="1" dirty="0" smtClean="0"/>
              <a:t>based prevention</a:t>
            </a:r>
            <a:r>
              <a:rPr lang="en-US" dirty="0" smtClean="0"/>
              <a:t> interventions focus on population health and, in addition, may address changes in the social and physical environment, involve inter-</a:t>
            </a:r>
            <a:r>
              <a:rPr lang="en-US" dirty="0" err="1" smtClean="0"/>
              <a:t>sectoral</a:t>
            </a:r>
            <a:r>
              <a:rPr lang="en-US" dirty="0" smtClean="0"/>
              <a:t> action, highlight </a:t>
            </a:r>
            <a:r>
              <a:rPr lang="en-US" b="1" dirty="0" smtClean="0"/>
              <a:t>community</a:t>
            </a:r>
            <a:r>
              <a:rPr lang="en-US" dirty="0" smtClean="0"/>
              <a:t> participation and empowerment, emphasize context, or include a systems approach. Community-based prevention is not focused on changing individual characteristics. Rather, the focus is on </a:t>
            </a:r>
            <a:r>
              <a:rPr lang="en-US" i="1" dirty="0" smtClean="0"/>
              <a:t>population health,</a:t>
            </a:r>
            <a:r>
              <a:rPr lang="en-US" dirty="0" smtClean="0"/>
              <a:t> that is, on “the health outcomes of a group of individuals, including the distribution of such outcomes within the group”.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smtClean="0">
                <a:solidFill>
                  <a:schemeClr val="tx1"/>
                </a:solidFill>
              </a:rPr>
              <a:t>15 </a:t>
            </a:r>
            <a:r>
              <a:rPr lang="en-US" sz="2800" b="1" dirty="0" smtClean="0">
                <a:solidFill>
                  <a:schemeClr val="tx1"/>
                </a:solidFill>
              </a:rPr>
              <a:t>MAY 2020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B.A. PART II (H) PAPER III,UNIT III (COMMUNITY PSYCHOLOGY)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Changes in social and physical features of the environment</a:t>
            </a:r>
            <a:r>
              <a:rPr lang="en-US" dirty="0" smtClean="0"/>
              <a:t> constitute valued outcomes for community-based prevention because the distributions of risk factors, health outcomes, and wellness indicators in a population are largely shaped by social and physical environments.</a:t>
            </a:r>
          </a:p>
          <a:p>
            <a:r>
              <a:rPr lang="en-US" i="1" dirty="0" smtClean="0"/>
              <a:t>Community participation</a:t>
            </a:r>
            <a:r>
              <a:rPr lang="en-US" dirty="0" smtClean="0"/>
              <a:t> refers to the engagement of those affected in the process of transforming those conditions that influence community health.</a:t>
            </a:r>
          </a:p>
          <a:p>
            <a:r>
              <a:rPr lang="en-US" i="1" dirty="0" smtClean="0"/>
              <a:t>Empowerment</a:t>
            </a:r>
            <a:r>
              <a:rPr lang="en-US" dirty="0" smtClean="0"/>
              <a:t> refers to the ability of individuals or groups to exercise control over the conditions and circumstances that influence health and well-being.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1673" y="2967335"/>
            <a:ext cx="43226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108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         </vt:lpstr>
      <vt:lpstr>15 MAY 2020 B.A. PART II (H) PAPER III,UNIT III (COMMUNITY PSYCHOLOGY)</vt:lpstr>
      <vt:lpstr>15 MAY 2020 B.A. PART II (H) PAPER III,UNIT III (COMMUNITY PSYCHOLOGY)</vt:lpstr>
      <vt:lpstr>15 MAY 2020 B.A. PART II (H) PAPER III,UNIT III (COMMUNITY PSYCHOLOGY)</vt:lpstr>
      <vt:lpstr>15 MAY 2020 B.A. PART II (H) PAPER III,UNIT III (COMMUNITY PSYCHOLOGY)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</dc:title>
  <dc:creator>smart</dc:creator>
  <cp:lastModifiedBy>smart</cp:lastModifiedBy>
  <cp:revision>7</cp:revision>
  <dcterms:created xsi:type="dcterms:W3CDTF">2020-05-10T10:14:02Z</dcterms:created>
  <dcterms:modified xsi:type="dcterms:W3CDTF">2020-05-15T05:12:27Z</dcterms:modified>
</cp:coreProperties>
</file>