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7097C0C-F6A9-47C8-9841-BAA66CD989ED}" type="datetimeFigureOut">
              <a:rPr lang="en-US" smtClean="0"/>
              <a:t>17-05-2020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E98ADF-6D76-4B80-B07A-83E5BBB07B4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097C0C-F6A9-47C8-9841-BAA66CD989E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097C0C-F6A9-47C8-9841-BAA66CD989E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097C0C-F6A9-47C8-9841-BAA66CD989E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7097C0C-F6A9-47C8-9841-BAA66CD989E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98ADF-6D76-4B80-B07A-83E5BBB07B4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097C0C-F6A9-47C8-9841-BAA66CD989E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7097C0C-F6A9-47C8-9841-BAA66CD989ED}" type="datetimeFigureOut">
              <a:rPr lang="en-US" smtClean="0"/>
              <a:t>17-05-2020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097C0C-F6A9-47C8-9841-BAA66CD989ED}" type="datetimeFigureOut">
              <a:rPr lang="en-US" smtClean="0"/>
              <a:t>17-05-2020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97C0C-F6A9-47C8-9841-BAA66CD989ED}" type="datetimeFigureOut">
              <a:rPr lang="en-US" smtClean="0"/>
              <a:t>17-05-2020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097C0C-F6A9-47C8-9841-BAA66CD989E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98ADF-6D76-4B80-B07A-83E5BBB07B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097C0C-F6A9-47C8-9841-BAA66CD989E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9E98ADF-6D76-4B80-B07A-83E5BBB07B4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7097C0C-F6A9-47C8-9841-BAA66CD989ED}" type="datetimeFigureOut">
              <a:rPr lang="en-US" smtClean="0"/>
              <a:t>17-05-2020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E98ADF-6D76-4B80-B07A-83E5BBB07B4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138773"/>
          </a:xfrm>
          <a:prstGeom prst="rect">
            <a:avLst/>
          </a:prstGeom>
        </p:spPr>
        <p:txBody>
          <a:bodyPr wrap="square">
            <a:spAutoFit/>
          </a:bodyPr>
          <a:lstStyle/>
          <a:p>
            <a:pPr algn="ctr"/>
            <a:r>
              <a:rPr lang="en-US" sz="3600" dirty="0" smtClean="0">
                <a:latin typeface="Baskerville Old Face" pitchFamily="18" charset="0"/>
              </a:rPr>
              <a:t>B.A. PART </a:t>
            </a:r>
            <a:r>
              <a:rPr lang="en-US" sz="3600" dirty="0" smtClean="0">
                <a:latin typeface="Baskerville Old Face" pitchFamily="18" charset="0"/>
              </a:rPr>
              <a:t>I </a:t>
            </a:r>
            <a:r>
              <a:rPr lang="en-US" sz="3600" dirty="0" smtClean="0">
                <a:latin typeface="Baskerville Old Face" pitchFamily="18" charset="0"/>
              </a:rPr>
              <a:t>(H) </a:t>
            </a:r>
            <a:r>
              <a:rPr lang="en-US" sz="3600" dirty="0" smtClean="0">
                <a:latin typeface="Baskerville Old Face" pitchFamily="18" charset="0"/>
              </a:rPr>
              <a:t>19</a:t>
            </a:r>
            <a:r>
              <a:rPr lang="en-US" sz="3600" baseline="30000" dirty="0" smtClean="0">
                <a:latin typeface="Baskerville Old Face" pitchFamily="18" charset="0"/>
              </a:rPr>
              <a:t>TH</a:t>
            </a:r>
            <a:r>
              <a:rPr lang="en-US" sz="3600" dirty="0" smtClean="0">
                <a:latin typeface="Baskerville Old Face" pitchFamily="18" charset="0"/>
              </a:rPr>
              <a:t> </a:t>
            </a:r>
            <a:r>
              <a:rPr lang="en-US" sz="3600" dirty="0" smtClean="0">
                <a:latin typeface="Baskerville Old Face" pitchFamily="18" charset="0"/>
              </a:rPr>
              <a:t>MAY </a:t>
            </a:r>
            <a:r>
              <a:rPr lang="en-US" sz="3600" dirty="0" smtClean="0">
                <a:latin typeface="Baskerville Old Face" pitchFamily="18" charset="0"/>
              </a:rPr>
              <a:t>2020 </a:t>
            </a:r>
            <a:r>
              <a:rPr lang="en-US" sz="3200" b="1" dirty="0" smtClean="0">
                <a:latin typeface="Baskerville Old Face" pitchFamily="18" charset="0"/>
              </a:rPr>
              <a:t>Topic- Treatment of conversion Hysteria             </a:t>
            </a:r>
            <a:endParaRPr lang="en-US" sz="3200" b="1"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a:bodyPr>
          <a:lstStyle/>
          <a:p>
            <a:pPr algn="ctr">
              <a:buNone/>
            </a:pPr>
            <a:r>
              <a:rPr lang="en-US" b="1" u="sng" dirty="0" smtClean="0"/>
              <a:t>TREATMENT OF CONVERSION HYSTERIA</a:t>
            </a:r>
          </a:p>
          <a:p>
            <a:r>
              <a:rPr lang="en-US" b="1" dirty="0" smtClean="0"/>
              <a:t>The diagnostic criteria for functional neurological symptom disorder, as set out in DSM-5, are:</a:t>
            </a:r>
          </a:p>
          <a:p>
            <a:r>
              <a:rPr lang="en-US" dirty="0" smtClean="0"/>
              <a:t>The patient has at least one symptom of altered voluntary motor or sensory function.</a:t>
            </a:r>
          </a:p>
          <a:p>
            <a:r>
              <a:rPr lang="en-US" dirty="0" smtClean="0"/>
              <a:t>Clinical findings provide evidence of incompatibility between the symptom and </a:t>
            </a:r>
            <a:r>
              <a:rPr lang="en-US" dirty="0" err="1" smtClean="0"/>
              <a:t>recognised</a:t>
            </a:r>
            <a:r>
              <a:rPr lang="en-US" dirty="0" smtClean="0"/>
              <a:t> neurological or medical conditions.</a:t>
            </a:r>
          </a:p>
          <a:p>
            <a:r>
              <a:rPr lang="en-US" dirty="0" smtClean="0"/>
              <a:t>The symptom or deficit is not better explained by another medical or mental disorder.</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a:bodyPr>
          <a:lstStyle/>
          <a:p>
            <a:r>
              <a:rPr lang="en-US" dirty="0" smtClean="0"/>
              <a:t>The symptom or deficit causes clinically significant distress or impairment in social, occupational, or other important areas of functioning or warrants medical evaluation.</a:t>
            </a:r>
          </a:p>
          <a:p>
            <a:r>
              <a:rPr lang="en-US" dirty="0" smtClean="0"/>
              <a:t>There </a:t>
            </a:r>
            <a:r>
              <a:rPr lang="en-US" dirty="0" smtClean="0"/>
              <a:t>are a number of different treatments available to treat and manage conversion syndrome. Treatments for conversion syndrome include hypnosis, psychotherapy, physical therapy, stress management, </a:t>
            </a:r>
            <a:r>
              <a:rPr lang="en-US" dirty="0" smtClean="0"/>
              <a:t>and </a:t>
            </a:r>
            <a:r>
              <a:rPr lang="en-US" dirty="0" err="1" smtClean="0"/>
              <a:t>transcranial</a:t>
            </a:r>
            <a:r>
              <a:rPr lang="en-US" dirty="0" smtClean="0"/>
              <a:t> magnetic stimulation. </a:t>
            </a:r>
            <a:r>
              <a:rPr lang="en-US" dirty="0" smtClean="0"/>
              <a:t>Treatment plans will consider duration and presentation of symptoms and may include one or multiple of the above treatments</a:t>
            </a:r>
            <a:r>
              <a:rPr lang="en-US" dirty="0" smtClean="0"/>
              <a:t>.</a:t>
            </a:r>
            <a:r>
              <a:rPr lang="en-US" dirty="0" smtClean="0"/>
              <a:t> This may include the following: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This must be </a:t>
            </a:r>
            <a:r>
              <a:rPr lang="en-US" dirty="0" smtClean="0"/>
              <a:t>clear and coherent as attributing physical symptoms to a psychological cause is not accepted by many educated people in Western cultures. It must emphasize the genuineness of the condition, that it is common, potentially reversible and does not mean the sufferer is psychotic. Taking a neutral-cause-based stance by describing the symptoms as functional may be helpful, but further studies are required. Ideally, the patient should be followed up neurologically for a while to ensure </a:t>
            </a:r>
            <a:r>
              <a:rPr lang="en-US" dirty="0" smtClean="0"/>
              <a:t>the diagnosis</a:t>
            </a:r>
            <a:r>
              <a:rPr lang="en-US" dirty="0" smtClean="0"/>
              <a:t> has been understood.</a:t>
            </a:r>
          </a:p>
          <a:p>
            <a:r>
              <a:rPr lang="en-US" dirty="0" smtClean="0"/>
              <a:t>Physiotherapy where appropriate</a:t>
            </a:r>
            <a:r>
              <a:rPr lang="en-US" dirty="0" smtClean="0"/>
              <a:t>;</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Occupational Therapy to maintain autonomy in activities of daily </a:t>
            </a:r>
            <a:r>
              <a:rPr lang="en-US" dirty="0" smtClean="0"/>
              <a:t>living</a:t>
            </a:r>
            <a:r>
              <a:rPr lang="en-US" dirty="0" smtClean="0"/>
              <a:t>;</a:t>
            </a:r>
          </a:p>
          <a:p>
            <a:r>
              <a:rPr lang="en-US" dirty="0" smtClean="0"/>
              <a:t>Treatment of </a:t>
            </a:r>
            <a:r>
              <a:rPr lang="en-US" dirty="0" err="1" smtClean="0"/>
              <a:t>comorbid</a:t>
            </a:r>
            <a:r>
              <a:rPr lang="en-US" dirty="0" smtClean="0"/>
              <a:t> depression</a:t>
            </a:r>
            <a:r>
              <a:rPr lang="en-US" dirty="0" smtClean="0"/>
              <a:t> or anxiety if </a:t>
            </a:r>
            <a:r>
              <a:rPr lang="en-US" dirty="0" smtClean="0"/>
              <a:t>present.</a:t>
            </a:r>
          </a:p>
          <a:p>
            <a:r>
              <a:rPr lang="en-US" dirty="0" smtClean="0"/>
              <a:t>There is little evidence-based treatment of conversion </a:t>
            </a:r>
            <a:r>
              <a:rPr lang="en-US" dirty="0" smtClean="0"/>
              <a:t>disorder.</a:t>
            </a:r>
            <a:r>
              <a:rPr lang="en-US" baseline="30000" dirty="0" smtClean="0"/>
              <a:t> </a:t>
            </a:r>
            <a:r>
              <a:rPr lang="en-US" dirty="0" smtClean="0"/>
              <a:t>Other </a:t>
            </a:r>
            <a:r>
              <a:rPr lang="en-US" dirty="0" smtClean="0"/>
              <a:t>treatments such </a:t>
            </a:r>
            <a:r>
              <a:rPr lang="en-US" dirty="0" smtClean="0"/>
              <a:t>as cognitive </a:t>
            </a:r>
            <a:r>
              <a:rPr lang="en-US" dirty="0" err="1" smtClean="0"/>
              <a:t>behavioural</a:t>
            </a:r>
            <a:r>
              <a:rPr lang="en-US" dirty="0" smtClean="0"/>
              <a:t> therapy, hypnosis, EMDR and psychodynamic psychotherapy, EEG brain biofeedback</a:t>
            </a:r>
            <a:r>
              <a:rPr lang="en-US" dirty="0" smtClean="0"/>
              <a:t> need further trials</a:t>
            </a:r>
            <a:r>
              <a:rPr lang="en-US" dirty="0" smtClean="0"/>
              <a:t>. Psychoanalytic</a:t>
            </a:r>
            <a:r>
              <a:rPr lang="en-US" dirty="0" smtClean="0"/>
              <a:t> treatment may possibly be </a:t>
            </a:r>
            <a:r>
              <a:rPr lang="en-US" dirty="0" smtClean="0"/>
              <a:t>helpful.</a:t>
            </a:r>
            <a:r>
              <a:rPr lang="en-US" baseline="30000" dirty="0" smtClean="0"/>
              <a:t> </a:t>
            </a:r>
            <a:r>
              <a:rPr lang="en-US" dirty="0" smtClean="0"/>
              <a:t>However</a:t>
            </a:r>
            <a:r>
              <a:rPr lang="en-US" dirty="0" smtClean="0"/>
              <a:t>, most studies assessing the efficacy of these treatments are of poor quality and larger, better controlled studies are urgently needed. Cognitive </a:t>
            </a:r>
            <a:r>
              <a:rPr lang="en-US" dirty="0" err="1" smtClean="0"/>
              <a:t>Behavioural</a:t>
            </a:r>
            <a:r>
              <a:rPr lang="en-US" dirty="0" smtClean="0"/>
              <a:t> Therapy is the most common treatment, however boasts a mere 13% improvement rate.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Persons with conversion disorder can also benefit from psychotherapy. The type of psychotherapy recommended may differ depending upon any other co-occurring diagnoses. Cognitive behavioral therapy (CBT) can help people identify negative or irrational thought patterns and respond to challenges more effectively. CBT can also help people build better-coping skills for life stressors. If an individual has a history of trauma, they may benefit from other types of therapy as well. Family therapy may also be useful in addressing family dynamics that generate stress and fuel symptoms of conversion disorder.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a:bodyPr>
          <a:lstStyle/>
          <a:p>
            <a:r>
              <a:rPr lang="en-US" dirty="0" smtClean="0"/>
              <a:t>Speech </a:t>
            </a:r>
            <a:r>
              <a:rPr lang="en-US" dirty="0" smtClean="0"/>
              <a:t>therapy may benefit the individual if their symptoms include trouble with speaking or swallowing. Physical or occupational therapy may be required if a person has trouble with mobility, paralysis, or weakness. Behavior therapy that focuses on stress reduction and relaxation techniques can also help reduce symptoms</a:t>
            </a:r>
            <a:r>
              <a:rPr lang="en-US" dirty="0" smtClean="0"/>
              <a:t>.</a:t>
            </a:r>
          </a:p>
          <a:p>
            <a:r>
              <a:rPr lang="en-US" dirty="0" smtClean="0"/>
              <a:t>Hypnosis and self-hypnosis have also proven beneficial for symptom reduction in conversion disorder. This type of treatment may involve focus on </a:t>
            </a:r>
            <a:r>
              <a:rPr lang="en-US" dirty="0" err="1" smtClean="0"/>
              <a:t>on</a:t>
            </a:r>
            <a:r>
              <a:rPr lang="en-US" dirty="0" smtClean="0"/>
              <a:t> a pleasant image in order to distract or direct thoughts away from the symptoms, which can slow them down or stop them.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Pharmacotherapy for conversion disorder usually involves medication that treats the symptoms of co-occurring conditions. Research has shown that medications including selective serotonin reuptake inhibitors (SSRIs), beta-blockers, analgesics, and benzodiazepines can prove helpful. Antiepileptic drugs are not typically used unless they also help treat the co-occurring diagnosis as well. There is less research about alternative treatments, so be sure to talk to your doctor about the potential risks and benefits.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lstStyle/>
          <a:p>
            <a:r>
              <a:rPr lang="en-US" dirty="0" smtClean="0"/>
              <a:t>It’s imperative that there be communication between treatment providers when treating conversion disorder. Neurologists, psychiatrists, and other professionals should communicate regularly to make sure that they are on the same page about the cause and treatment of various symptoms.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TotalTime>
  <Words>630</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vt:lpstr>
      <vt:lpstr>21 MAY 2020 B.A. PART I (H) PAPER III, UNIT II (SYMPTOMS DISORDER)</vt:lpstr>
      <vt:lpstr>21 MAY 2020 B.A. PART I (H) PAPER III, UNIT II (SYMPTOMS DISORDER)</vt:lpstr>
      <vt:lpstr>21 MAY 2020 B.A. PART I (H) PAPER III, UNIT II (SYMPTOMS DISORDER)</vt:lpstr>
      <vt:lpstr>21 MAY 2020 B.A. PART I (H) PAPER III, UNIT II (SYMPTOMS DISORDER)</vt:lpstr>
      <vt:lpstr>21 MAY 2020 B.A. PART I (H) PAPER III, UNIT II (SYMPTOMS DISORDER)</vt:lpstr>
      <vt:lpstr>21 MAY 2020 B.A. PART I (H) PAPER III, UNIT II (SYMPTOMS DISORDER)</vt:lpstr>
      <vt:lpstr>21 MAY 2020 B.A. PART I (H) PAPER III, UNIT II (SYMPTOMS DISORDER)</vt:lpstr>
      <vt:lpstr>21 MAY 2020 B.A. PART I (H) PAPER III, UNIT II (SYMPTOMS DISORDER)</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3</cp:revision>
  <dcterms:created xsi:type="dcterms:W3CDTF">2020-05-17T10:17:34Z</dcterms:created>
  <dcterms:modified xsi:type="dcterms:W3CDTF">2020-05-17T10:41:09Z</dcterms:modified>
</cp:coreProperties>
</file>