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A8A384F-88A3-42C5-857A-71F8B1185C3D}" type="datetimeFigureOut">
              <a:rPr lang="en-US" smtClean="0"/>
              <a:t>17-05-2020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9E33B69-339A-4E14-A395-874A49FA1D5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8A384F-88A3-42C5-857A-71F8B1185C3D}"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E33B69-339A-4E14-A395-874A49FA1D5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8A384F-88A3-42C5-857A-71F8B1185C3D}"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E33B69-339A-4E14-A395-874A49FA1D5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8A384F-88A3-42C5-857A-71F8B1185C3D}"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E33B69-339A-4E14-A395-874A49FA1D5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A8A384F-88A3-42C5-857A-71F8B1185C3D}"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E33B69-339A-4E14-A395-874A49FA1D5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8A384F-88A3-42C5-857A-71F8B1185C3D}" type="datetimeFigureOut">
              <a:rPr lang="en-US" smtClean="0"/>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E33B69-339A-4E14-A395-874A49FA1D5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A8A384F-88A3-42C5-857A-71F8B1185C3D}" type="datetimeFigureOut">
              <a:rPr lang="en-US" smtClean="0"/>
              <a:t>17-05-2020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E33B69-339A-4E14-A395-874A49FA1D5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A8A384F-88A3-42C5-857A-71F8B1185C3D}" type="datetimeFigureOut">
              <a:rPr lang="en-US" smtClean="0"/>
              <a:t>17-05-2020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E33B69-339A-4E14-A395-874A49FA1D5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8A384F-88A3-42C5-857A-71F8B1185C3D}" type="datetimeFigureOut">
              <a:rPr lang="en-US" smtClean="0"/>
              <a:t>17-05-2020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E33B69-339A-4E14-A395-874A49FA1D5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8A384F-88A3-42C5-857A-71F8B1185C3D}" type="datetimeFigureOut">
              <a:rPr lang="en-US" smtClean="0"/>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E33B69-339A-4E14-A395-874A49FA1D5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A8A384F-88A3-42C5-857A-71F8B1185C3D}" type="datetimeFigureOut">
              <a:rPr lang="en-US" smtClean="0"/>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9E33B69-339A-4E14-A395-874A49FA1D51}"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A8A384F-88A3-42C5-857A-71F8B1185C3D}" type="datetimeFigureOut">
              <a:rPr lang="en-US" smtClean="0"/>
              <a:t>17-05-2020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9E33B69-339A-4E14-A395-874A49FA1D51}"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healthline.com/health/paralysi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138773"/>
          </a:xfrm>
          <a:prstGeom prst="rect">
            <a:avLst/>
          </a:prstGeom>
        </p:spPr>
        <p:txBody>
          <a:bodyPr wrap="square">
            <a:spAutoFit/>
          </a:bodyPr>
          <a:lstStyle/>
          <a:p>
            <a:pPr algn="ctr"/>
            <a:r>
              <a:rPr lang="en-US" sz="3600" dirty="0" smtClean="0">
                <a:latin typeface="Baskerville Old Face" pitchFamily="18" charset="0"/>
              </a:rPr>
              <a:t>B.A. PART </a:t>
            </a:r>
            <a:r>
              <a:rPr lang="en-US" sz="3600" dirty="0" smtClean="0">
                <a:latin typeface="Baskerville Old Face" pitchFamily="18" charset="0"/>
              </a:rPr>
              <a:t>I </a:t>
            </a:r>
            <a:r>
              <a:rPr lang="en-US" sz="3600" dirty="0" smtClean="0">
                <a:latin typeface="Baskerville Old Face" pitchFamily="18" charset="0"/>
              </a:rPr>
              <a:t>(H) </a:t>
            </a:r>
            <a:r>
              <a:rPr lang="en-US" sz="3600" dirty="0" smtClean="0">
                <a:latin typeface="Baskerville Old Face" pitchFamily="18" charset="0"/>
              </a:rPr>
              <a:t>19</a:t>
            </a:r>
            <a:r>
              <a:rPr lang="en-US" sz="3600" baseline="30000" dirty="0" smtClean="0">
                <a:latin typeface="Baskerville Old Face" pitchFamily="18" charset="0"/>
              </a:rPr>
              <a:t>TH</a:t>
            </a:r>
            <a:r>
              <a:rPr lang="en-US" sz="3600" dirty="0" smtClean="0">
                <a:latin typeface="Baskerville Old Face" pitchFamily="18" charset="0"/>
              </a:rPr>
              <a:t> </a:t>
            </a:r>
            <a:r>
              <a:rPr lang="en-US" sz="3600" dirty="0" smtClean="0">
                <a:latin typeface="Baskerville Old Face" pitchFamily="18" charset="0"/>
              </a:rPr>
              <a:t>MAY </a:t>
            </a:r>
            <a:r>
              <a:rPr lang="en-US" sz="3600" dirty="0" smtClean="0">
                <a:latin typeface="Baskerville Old Face" pitchFamily="18" charset="0"/>
              </a:rPr>
              <a:t>2020 </a:t>
            </a:r>
            <a:r>
              <a:rPr lang="en-US" sz="3200" b="1" dirty="0" smtClean="0">
                <a:latin typeface="Baskerville Old Face" pitchFamily="18" charset="0"/>
              </a:rPr>
              <a:t>Topic- Symptoms of conversion Hysteria             </a:t>
            </a:r>
            <a:endParaRPr lang="en-US" sz="3200" b="1"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20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85000" lnSpcReduction="20000"/>
          </a:bodyPr>
          <a:lstStyle/>
          <a:p>
            <a:pPr algn="ctr">
              <a:buNone/>
            </a:pPr>
            <a:r>
              <a:rPr lang="en-US" b="1" u="sng" dirty="0" smtClean="0"/>
              <a:t>SYMPTOMS OF CONVERSION HYSTERIA</a:t>
            </a:r>
          </a:p>
          <a:p>
            <a:pPr fontAlgn="base"/>
            <a:r>
              <a:rPr lang="en-US" b="1" dirty="0" smtClean="0"/>
              <a:t>Conversion disorder symptoms can include</a:t>
            </a:r>
            <a:r>
              <a:rPr lang="en-US" dirty="0" smtClean="0"/>
              <a:t>:</a:t>
            </a:r>
          </a:p>
          <a:p>
            <a:pPr fontAlgn="base"/>
            <a:r>
              <a:rPr lang="en-US" dirty="0" smtClean="0"/>
              <a:t>Difficulty walking</a:t>
            </a:r>
          </a:p>
          <a:p>
            <a:pPr fontAlgn="base"/>
            <a:r>
              <a:rPr lang="en-US" dirty="0" smtClean="0"/>
              <a:t>Loss of balance</a:t>
            </a:r>
          </a:p>
          <a:p>
            <a:pPr fontAlgn="base"/>
            <a:r>
              <a:rPr lang="en-US" dirty="0" smtClean="0"/>
              <a:t>Body tremors</a:t>
            </a:r>
          </a:p>
          <a:p>
            <a:pPr fontAlgn="base"/>
            <a:r>
              <a:rPr lang="en-US" dirty="0" smtClean="0"/>
              <a:t>Weakness or paralysis</a:t>
            </a:r>
          </a:p>
          <a:p>
            <a:pPr fontAlgn="base"/>
            <a:r>
              <a:rPr lang="en-US" dirty="0" smtClean="0"/>
              <a:t>Hearing difficulty</a:t>
            </a:r>
          </a:p>
          <a:p>
            <a:pPr fontAlgn="base"/>
            <a:r>
              <a:rPr lang="en-US" dirty="0" smtClean="0"/>
              <a:t>Vision problems or blindness</a:t>
            </a:r>
          </a:p>
          <a:p>
            <a:pPr fontAlgn="base"/>
            <a:r>
              <a:rPr lang="en-US" dirty="0" smtClean="0"/>
              <a:t>Loss of sensation</a:t>
            </a:r>
          </a:p>
          <a:p>
            <a:pPr fontAlgn="base"/>
            <a:r>
              <a:rPr lang="en-US" dirty="0" smtClean="0"/>
              <a:t>Trouble swallowing</a:t>
            </a:r>
          </a:p>
          <a:p>
            <a:pPr fontAlgn="base"/>
            <a:r>
              <a:rPr lang="en-US" dirty="0" smtClean="0"/>
              <a:t>Seizures or shaking episodes</a:t>
            </a:r>
          </a:p>
          <a:p>
            <a:pPr fontAlgn="base"/>
            <a:r>
              <a:rPr lang="en-US" dirty="0" smtClean="0"/>
              <a:t>Unresponsiveness</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20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The symptoms of conversion disorder vary from person to person. These symptoms also vary in severity. The symptoms may occur one time or repeat when the stressor is recalled. They may include:</a:t>
            </a:r>
          </a:p>
          <a:p>
            <a:r>
              <a:rPr lang="en-US" dirty="0" smtClean="0"/>
              <a:t>tremors, possibly with limited consciousness</a:t>
            </a:r>
          </a:p>
          <a:p>
            <a:r>
              <a:rPr lang="en-US" dirty="0" smtClean="0">
                <a:hlinkClick r:id="rId2"/>
              </a:rPr>
              <a:t>paralysis</a:t>
            </a:r>
            <a:r>
              <a:rPr lang="en-US" dirty="0" smtClean="0"/>
              <a:t>, usually in an arm or leg</a:t>
            </a:r>
          </a:p>
          <a:p>
            <a:r>
              <a:rPr lang="en-US" dirty="0" smtClean="0"/>
              <a:t>balance issues</a:t>
            </a:r>
          </a:p>
          <a:p>
            <a:r>
              <a:rPr lang="en-US" dirty="0" smtClean="0"/>
              <a:t>weakness or numbness in arms or legs</a:t>
            </a:r>
          </a:p>
          <a:p>
            <a:r>
              <a:rPr lang="en-US" dirty="0" smtClean="0"/>
              <a:t>vision problems, such as blindness or double vision</a:t>
            </a:r>
          </a:p>
          <a:p>
            <a:r>
              <a:rPr lang="en-US" dirty="0" smtClean="0"/>
              <a:t>swallowing difficulty, which may come from feeling like there’s a lump in your throat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20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slurred speech or an inability to speak</a:t>
            </a:r>
          </a:p>
          <a:p>
            <a:r>
              <a:rPr lang="en-US" dirty="0" smtClean="0"/>
              <a:t>partial or total hearing loss</a:t>
            </a:r>
          </a:p>
          <a:p>
            <a:r>
              <a:rPr lang="en-US" dirty="0" smtClean="0"/>
              <a:t>Symptoms of conversion disorder usually start abruptly at the time of a stressful or traumatic event. Most of the time the symptoms will also stop abruptly.</a:t>
            </a:r>
          </a:p>
          <a:p>
            <a:r>
              <a:rPr lang="en-US" dirty="0" smtClean="0"/>
              <a:t>Symptoms of conversion disorder often develop abruptly, and onset can often be linked to a stressful event. Typically, symptoms involve apparent deficits in voluntary motor or sensory function but sometimes include shaking movements and impaired consciousness (suggesting seizures) and abnormal limb posturing (suggesting another neurologic or general physical disorder).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20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85000" lnSpcReduction="20000"/>
          </a:bodyPr>
          <a:lstStyle/>
          <a:p>
            <a:r>
              <a:rPr lang="en-US" dirty="0" smtClean="0"/>
              <a:t>For example, patients may present with impaired coordination or balance, weakness, paralysis of an arm or a leg, loss of sensation in a body part, seizures, unresponsiveness, blindness, double vision, deafness, </a:t>
            </a:r>
            <a:r>
              <a:rPr lang="en-US" dirty="0" err="1" smtClean="0"/>
              <a:t>aphonia</a:t>
            </a:r>
            <a:r>
              <a:rPr lang="en-US" dirty="0" smtClean="0"/>
              <a:t>, difficulty swallowing, sensation of a lump in the throat, or urinary retention.</a:t>
            </a:r>
          </a:p>
          <a:p>
            <a:r>
              <a:rPr lang="en-US" b="1" dirty="0" smtClean="0"/>
              <a:t>People </a:t>
            </a:r>
            <a:r>
              <a:rPr lang="en-US" b="1" dirty="0" smtClean="0"/>
              <a:t>with conversion disorder may experience symptoms such </a:t>
            </a:r>
            <a:r>
              <a:rPr lang="en-US" b="1" dirty="0" smtClean="0"/>
              <a:t>as:</a:t>
            </a:r>
            <a:endParaRPr lang="en-US" b="1" dirty="0" smtClean="0"/>
          </a:p>
          <a:p>
            <a:r>
              <a:rPr lang="en-US" dirty="0" smtClean="0"/>
              <a:t>Blindness</a:t>
            </a:r>
          </a:p>
          <a:p>
            <a:r>
              <a:rPr lang="en-US" dirty="0" smtClean="0"/>
              <a:t>Double vision</a:t>
            </a:r>
          </a:p>
          <a:p>
            <a:r>
              <a:rPr lang="en-US" dirty="0" smtClean="0"/>
              <a:t>Weakness or paralysis</a:t>
            </a:r>
          </a:p>
          <a:p>
            <a:r>
              <a:rPr lang="en-US" dirty="0" smtClean="0"/>
              <a:t>Muscular spasms</a:t>
            </a:r>
          </a:p>
          <a:p>
            <a:r>
              <a:rPr lang="en-US" dirty="0" smtClean="0"/>
              <a:t>Seizures</a:t>
            </a:r>
          </a:p>
          <a:p>
            <a:r>
              <a:rPr lang="en-US" dirty="0" smtClean="0"/>
              <a:t>Loss of balance</a:t>
            </a:r>
          </a:p>
          <a:p>
            <a:r>
              <a:rPr lang="en-US" dirty="0" smtClean="0"/>
              <a:t>Trouble coordinating movements (ataxia</a:t>
            </a:r>
            <a:r>
              <a:rPr lang="en-US" dirty="0" smtClean="0"/>
              <a:t>)</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20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Numb skin or tingling limbs</a:t>
            </a:r>
          </a:p>
          <a:p>
            <a:r>
              <a:rPr lang="en-US" dirty="0" smtClean="0"/>
              <a:t>Loss of sensation in limbs</a:t>
            </a:r>
          </a:p>
          <a:p>
            <a:r>
              <a:rPr lang="en-US" dirty="0" smtClean="0"/>
              <a:t>Memory loss</a:t>
            </a:r>
          </a:p>
          <a:p>
            <a:r>
              <a:rPr lang="en-US" dirty="0" smtClean="0"/>
              <a:t>Unresponsiveness</a:t>
            </a:r>
            <a:endParaRPr lang="en-US" dirty="0" smtClean="0"/>
          </a:p>
          <a:p>
            <a:r>
              <a:rPr lang="en-US" dirty="0" smtClean="0"/>
              <a:t>Deafness</a:t>
            </a:r>
          </a:p>
          <a:p>
            <a:r>
              <a:rPr lang="en-US" dirty="0" smtClean="0"/>
              <a:t>Difficulty swallowing</a:t>
            </a:r>
          </a:p>
          <a:p>
            <a:r>
              <a:rPr lang="en-US" dirty="0" smtClean="0"/>
              <a:t>Inability to speak (</a:t>
            </a:r>
            <a:r>
              <a:rPr lang="en-US" dirty="0" err="1" smtClean="0"/>
              <a:t>aphonia</a:t>
            </a:r>
            <a:r>
              <a:rPr lang="en-US" dirty="0" smtClean="0"/>
              <a:t>)</a:t>
            </a:r>
          </a:p>
          <a:p>
            <a:r>
              <a:rPr lang="en-US" dirty="0" smtClean="0"/>
              <a:t>Loss of sense of smell (</a:t>
            </a:r>
            <a:r>
              <a:rPr lang="en-US" dirty="0" err="1" smtClean="0"/>
              <a:t>anosmia</a:t>
            </a:r>
            <a:r>
              <a:rPr lang="en-US" dirty="0" smtClean="0"/>
              <a:t>)</a:t>
            </a:r>
          </a:p>
          <a:p>
            <a:r>
              <a:rPr lang="en-US" dirty="0" smtClean="0"/>
              <a:t>Motor tics</a:t>
            </a:r>
          </a:p>
          <a:p>
            <a:r>
              <a:rPr lang="en-US" dirty="0" smtClean="0"/>
              <a:t>Hallucinations</a:t>
            </a:r>
          </a:p>
          <a:p>
            <a:r>
              <a:rPr lang="en-US" dirty="0" smtClean="0"/>
              <a:t>False </a:t>
            </a:r>
            <a:r>
              <a:rPr lang="en-US" dirty="0" smtClean="0"/>
              <a:t>pregnancy</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20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a:bodyPr>
          <a:lstStyle/>
          <a:p>
            <a:r>
              <a:rPr lang="en-US" dirty="0" smtClean="0"/>
              <a:t>Symptoms may begin without warning and can be debilitating. </a:t>
            </a:r>
            <a:r>
              <a:rPr lang="en-US" b="1" dirty="0" smtClean="0"/>
              <a:t>Episodes are typically short in duration,</a:t>
            </a:r>
            <a:r>
              <a:rPr lang="en-US" dirty="0" smtClean="0"/>
              <a:t> usually lasting days or weeks, though this can vary from person to person.</a:t>
            </a:r>
          </a:p>
          <a:p>
            <a:r>
              <a:rPr lang="en-US" dirty="0" smtClean="0"/>
              <a:t>Up to 25 percent of people with conversion disorder may experience a recurrence of symptoms or develop new symptoms in the future</a:t>
            </a:r>
            <a:r>
              <a:rPr lang="en-US" dirty="0" smtClean="0"/>
              <a:t>.</a:t>
            </a:r>
            <a:endParaRPr lang="en-US" dirty="0" smtClean="0"/>
          </a:p>
          <a:p>
            <a:r>
              <a:rPr lang="en-US" dirty="0" smtClean="0"/>
              <a:t>People experiencing possible symptoms of conversion disorder should consult a doctor.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TotalTime>
  <Words>403</Words>
  <Application>Microsoft Office PowerPoint</Application>
  <PresentationFormat>On-screen Show (4:3)</PresentationFormat>
  <Paragraphs>60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          </vt:lpstr>
      <vt:lpstr>20 MAY 2020 B.A. PART I (H) PAPER III, UNIT II (SYMPTOMS DISORDER)</vt:lpstr>
      <vt:lpstr>20 MAY 2020 B.A. PART I (H) PAPER III, UNIT II (SYMPTOMS DISORDER)</vt:lpstr>
      <vt:lpstr>20 MAY 2020 B.A. PART I (H) PAPER III, UNIT II (SYMPTOMS DISORDER)</vt:lpstr>
      <vt:lpstr>20 MAY 2020 B.A. PART I (H) PAPER III, UNIT II (SYMPTOMS DISORDER)</vt:lpstr>
      <vt:lpstr>20 MAY 2020 B.A. PART I (H) PAPER III, UNIT II (SYMPTOMS DISORDER)</vt:lpstr>
      <vt:lpstr>20 MAY 2020 B.A. PART I (H) PAPER III, UNIT II (SYMPTOMS DISORDER)</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2</cp:revision>
  <dcterms:created xsi:type="dcterms:W3CDTF">2020-05-17T09:42:28Z</dcterms:created>
  <dcterms:modified xsi:type="dcterms:W3CDTF">2020-05-17T10:00:43Z</dcterms:modified>
</cp:coreProperties>
</file>