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6" r:id="rId10"/>
    <p:sldId id="267"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A4F8192D-A047-49E0-9023-5045F1FD570B}" type="datetimeFigureOut">
              <a:rPr lang="en-US" smtClean="0"/>
              <a:pPr/>
              <a:t>03-05-2020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51FA4EB3-7963-4E92-9A2E-82C01249018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4F8192D-A047-49E0-9023-5045F1FD570B}" type="datetimeFigureOut">
              <a:rPr lang="en-US" smtClean="0"/>
              <a:pPr/>
              <a:t>03-05-2020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FA4EB3-7963-4E92-9A2E-82C01249018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4F8192D-A047-49E0-9023-5045F1FD570B}" type="datetimeFigureOut">
              <a:rPr lang="en-US" smtClean="0"/>
              <a:pPr/>
              <a:t>03-05-2020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FA4EB3-7963-4E92-9A2E-82C01249018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4F8192D-A047-49E0-9023-5045F1FD570B}" type="datetimeFigureOut">
              <a:rPr lang="en-US" smtClean="0"/>
              <a:pPr/>
              <a:t>03-05-2020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FA4EB3-7963-4E92-9A2E-82C01249018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4F8192D-A047-49E0-9023-5045F1FD570B}" type="datetimeFigureOut">
              <a:rPr lang="en-US" smtClean="0"/>
              <a:pPr/>
              <a:t>03-05-2020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FA4EB3-7963-4E92-9A2E-82C01249018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4F8192D-A047-49E0-9023-5045F1FD570B}" type="datetimeFigureOut">
              <a:rPr lang="en-US" smtClean="0"/>
              <a:pPr/>
              <a:t>03-05-2020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FA4EB3-7963-4E92-9A2E-82C01249018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4F8192D-A047-49E0-9023-5045F1FD570B}" type="datetimeFigureOut">
              <a:rPr lang="en-US" smtClean="0"/>
              <a:pPr/>
              <a:t>03-05-2020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1FA4EB3-7963-4E92-9A2E-82C01249018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4F8192D-A047-49E0-9023-5045F1FD570B}" type="datetimeFigureOut">
              <a:rPr lang="en-US" smtClean="0"/>
              <a:pPr/>
              <a:t>03-05-2020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1FA4EB3-7963-4E92-9A2E-82C01249018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F8192D-A047-49E0-9023-5045F1FD570B}" type="datetimeFigureOut">
              <a:rPr lang="en-US" smtClean="0"/>
              <a:pPr/>
              <a:t>03-05-2020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1FA4EB3-7963-4E92-9A2E-82C01249018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4F8192D-A047-49E0-9023-5045F1FD570B}" type="datetimeFigureOut">
              <a:rPr lang="en-US" smtClean="0"/>
              <a:pPr/>
              <a:t>03-05-2020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FA4EB3-7963-4E92-9A2E-82C01249018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4F8192D-A047-49E0-9023-5045F1FD570B}" type="datetimeFigureOut">
              <a:rPr lang="en-US" smtClean="0"/>
              <a:pPr/>
              <a:t>03-05-2020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51FA4EB3-7963-4E92-9A2E-82C012490189}"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4F8192D-A047-49E0-9023-5045F1FD570B}" type="datetimeFigureOut">
              <a:rPr lang="en-US" smtClean="0"/>
              <a:pPr/>
              <a:t>03-05-2020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1FA4EB3-7963-4E92-9A2E-82C012490189}"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hyperlink" Target="mailto:bkranjeeta@gmail.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752600"/>
            <a:ext cx="7699248" cy="1524000"/>
          </a:xfrm>
        </p:spPr>
        <p:txBody>
          <a:bodyPr>
            <a:normAutofit fontScale="90000"/>
          </a:bodyPr>
          <a:lstStyle/>
          <a:p>
            <a:pPr algn="l"/>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dirty="0"/>
          </a:p>
        </p:txBody>
      </p:sp>
      <p:sp>
        <p:nvSpPr>
          <p:cNvPr id="3" name="Subtitle 2"/>
          <p:cNvSpPr>
            <a:spLocks noGrp="1"/>
          </p:cNvSpPr>
          <p:nvPr>
            <p:ph type="subTitle" idx="1"/>
          </p:nvPr>
        </p:nvSpPr>
        <p:spPr/>
        <p:txBody>
          <a:bodyPr>
            <a:normAutofit fontScale="85000" lnSpcReduction="20000"/>
          </a:bodyPr>
          <a:lstStyle/>
          <a:p>
            <a:pPr algn="ctr"/>
            <a:r>
              <a:rPr lang="en-US" b="1" dirty="0" smtClean="0"/>
              <a:t>KUMARI RANJEETA</a:t>
            </a:r>
          </a:p>
          <a:p>
            <a:pPr algn="ctr"/>
            <a:r>
              <a:rPr lang="en-US" b="1" dirty="0" smtClean="0"/>
              <a:t>GUEST FACULTY</a:t>
            </a:r>
          </a:p>
          <a:p>
            <a:pPr algn="ctr"/>
            <a:r>
              <a:rPr lang="en-US" b="1" dirty="0" smtClean="0"/>
              <a:t>M. L. ARYA COLLEGE, DEPTT. OF PSYCHOLOGY</a:t>
            </a:r>
          </a:p>
          <a:p>
            <a:pPr algn="ctr"/>
            <a:r>
              <a:rPr lang="en-US" b="1" dirty="0" smtClean="0"/>
              <a:t>E-mail- </a:t>
            </a:r>
            <a:r>
              <a:rPr lang="en-US" b="1" dirty="0" smtClean="0">
                <a:hlinkClick r:id="rId2"/>
              </a:rPr>
              <a:t>bkranjeeta@gmail.com</a:t>
            </a:r>
            <a:endParaRPr lang="en-US" b="1" dirty="0" smtClean="0"/>
          </a:p>
          <a:p>
            <a:pPr algn="ctr"/>
            <a:r>
              <a:rPr lang="en-US" b="1" dirty="0" smtClean="0"/>
              <a:t>Mb. No.- 8969020842</a:t>
            </a:r>
            <a:endParaRPr lang="en-US" dirty="0" smtClean="0"/>
          </a:p>
          <a:p>
            <a:pPr algn="ctr"/>
            <a:endParaRPr lang="en-US" dirty="0"/>
          </a:p>
        </p:txBody>
      </p:sp>
      <p:pic>
        <p:nvPicPr>
          <p:cNvPr id="5" name="Picture 4"/>
          <p:cNvPicPr/>
          <p:nvPr/>
        </p:nvPicPr>
        <p:blipFill>
          <a:blip r:embed="rId3"/>
          <a:srcRect/>
          <a:stretch>
            <a:fillRect/>
          </a:stretch>
        </p:blipFill>
        <p:spPr bwMode="auto">
          <a:xfrm>
            <a:off x="3505200" y="381000"/>
            <a:ext cx="1371600" cy="1219200"/>
          </a:xfrm>
          <a:prstGeom prst="rect">
            <a:avLst/>
          </a:prstGeom>
          <a:noFill/>
          <a:ln w="9525">
            <a:noFill/>
            <a:miter lim="800000"/>
            <a:headEnd/>
            <a:tailEnd/>
          </a:ln>
        </p:spPr>
      </p:pic>
      <p:sp>
        <p:nvSpPr>
          <p:cNvPr id="6" name="Rectangle 5"/>
          <p:cNvSpPr/>
          <p:nvPr/>
        </p:nvSpPr>
        <p:spPr>
          <a:xfrm>
            <a:off x="1219200" y="1752600"/>
            <a:ext cx="6858000" cy="1446550"/>
          </a:xfrm>
          <a:prstGeom prst="rect">
            <a:avLst/>
          </a:prstGeom>
        </p:spPr>
        <p:txBody>
          <a:bodyPr wrap="square">
            <a:spAutoFit/>
          </a:bodyPr>
          <a:lstStyle/>
          <a:p>
            <a:pPr algn="ctr"/>
            <a:r>
              <a:rPr lang="en-US" sz="4400" dirty="0" smtClean="0">
                <a:latin typeface="Baskerville Old Face" pitchFamily="18" charset="0"/>
              </a:rPr>
              <a:t>B.A. PART I (H) 06</a:t>
            </a:r>
            <a:r>
              <a:rPr lang="en-US" sz="4400" baseline="30000" dirty="0" smtClean="0">
                <a:latin typeface="Baskerville Old Face" pitchFamily="18" charset="0"/>
              </a:rPr>
              <a:t>TH</a:t>
            </a:r>
            <a:r>
              <a:rPr lang="en-US" sz="4400" dirty="0" smtClean="0">
                <a:latin typeface="Baskerville Old Face" pitchFamily="18" charset="0"/>
              </a:rPr>
              <a:t> MAY 2020</a:t>
            </a:r>
            <a:endParaRPr lang="en-US" sz="4400" dirty="0">
              <a:latin typeface="Baskerville Old Face"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91673" y="2967335"/>
            <a:ext cx="4322658" cy="923330"/>
          </a:xfrm>
          <a:prstGeom prst="rect">
            <a:avLst/>
          </a:prstGeom>
          <a:noFill/>
        </p:spPr>
        <p:txBody>
          <a:bodyPr wrap="none" lIns="91440" tIns="45720" rIns="91440" bIns="45720">
            <a:spAutoFit/>
          </a:bodyPr>
          <a:lstStyle/>
          <a:p>
            <a:pPr algn="ctr"/>
            <a:r>
              <a:rPr lang="en-U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THANK YOU</a:t>
            </a:r>
            <a:endParaRPr lang="en-U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06 MAY 2020</a:t>
            </a:r>
            <a:br>
              <a:rPr lang="en-US" sz="2800" b="1" dirty="0" smtClean="0">
                <a:solidFill>
                  <a:schemeClr val="tx1"/>
                </a:solidFill>
              </a:rPr>
            </a:br>
            <a:r>
              <a:rPr lang="en-US" sz="2800" b="1" dirty="0" smtClean="0">
                <a:solidFill>
                  <a:schemeClr val="tx1"/>
                </a:solidFill>
              </a:rPr>
              <a:t>B.A. PART I (H) PAPER III, UNIT II (STRESS PROBLEM OF ADJUSTMENT)</a:t>
            </a:r>
            <a:endParaRPr lang="en-US" sz="2800" dirty="0"/>
          </a:p>
        </p:txBody>
      </p:sp>
      <p:sp>
        <p:nvSpPr>
          <p:cNvPr id="3" name="Content Placeholder 2"/>
          <p:cNvSpPr>
            <a:spLocks noGrp="1"/>
          </p:cNvSpPr>
          <p:nvPr>
            <p:ph idx="1"/>
          </p:nvPr>
        </p:nvSpPr>
        <p:spPr/>
        <p:txBody>
          <a:bodyPr>
            <a:normAutofit fontScale="92500" lnSpcReduction="10000"/>
          </a:bodyPr>
          <a:lstStyle/>
          <a:p>
            <a:pPr algn="ctr">
              <a:buNone/>
            </a:pPr>
            <a:r>
              <a:rPr lang="en-US" b="1" u="sng" dirty="0" smtClean="0"/>
              <a:t>REACTION TO </a:t>
            </a:r>
            <a:r>
              <a:rPr lang="en-US" b="1" u="sng" dirty="0" smtClean="0"/>
              <a:t>STRESS</a:t>
            </a:r>
          </a:p>
          <a:p>
            <a:r>
              <a:rPr lang="en-US" dirty="0" smtClean="0"/>
              <a:t>A stressful situation — whether something environmental, such as a looming work deadline, or psychological, such as persistent worry about losing a job — can trigger a cascade of stress hormones that produce well-orchestrated physiological changes. A stressful incident can make the heart pound and breathing quicken. Muscles tense and beads of sweat appear.</a:t>
            </a:r>
          </a:p>
          <a:p>
            <a:r>
              <a:rPr lang="en-US" dirty="0" smtClean="0"/>
              <a:t>This combination of reactions to stress is also known as the "fight-or-flight" response because it evolved as a survival mechanism, enabling people and other mammals to react quickly to life-threatening situations. </a:t>
            </a:r>
            <a:endParaRPr lang="en-US"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06 MAY 2020</a:t>
            </a:r>
            <a:br>
              <a:rPr lang="en-US" sz="2800" b="1" dirty="0" smtClean="0">
                <a:solidFill>
                  <a:schemeClr val="tx1"/>
                </a:solidFill>
              </a:rPr>
            </a:br>
            <a:r>
              <a:rPr lang="en-US" sz="2800" b="1" dirty="0" smtClean="0">
                <a:solidFill>
                  <a:schemeClr val="tx1"/>
                </a:solidFill>
              </a:rPr>
              <a:t>B.A. PART I (H) PAPER III, UNIT II (STRESS PROBLEM OF ADJUSTMENT)</a:t>
            </a:r>
            <a:endParaRPr lang="en-US" sz="2800" dirty="0"/>
          </a:p>
        </p:txBody>
      </p:sp>
      <p:sp>
        <p:nvSpPr>
          <p:cNvPr id="3" name="Content Placeholder 2"/>
          <p:cNvSpPr>
            <a:spLocks noGrp="1"/>
          </p:cNvSpPr>
          <p:nvPr>
            <p:ph idx="1"/>
          </p:nvPr>
        </p:nvSpPr>
        <p:spPr/>
        <p:txBody>
          <a:bodyPr>
            <a:normAutofit fontScale="92500" lnSpcReduction="20000"/>
          </a:bodyPr>
          <a:lstStyle/>
          <a:p>
            <a:r>
              <a:rPr lang="en-US" dirty="0" smtClean="0"/>
              <a:t>The carefully orchestrated yet near-instantaneous sequence of hormonal changes and physiological responses helps someone to fight the threat off or flee to safety. Unfortunately, the body can also overreact to stressors that are not life-threatening, such as traffic jams, work pressure, and family difficulties</a:t>
            </a:r>
            <a:r>
              <a:rPr lang="en-US" dirty="0" smtClean="0"/>
              <a:t>.</a:t>
            </a:r>
          </a:p>
          <a:p>
            <a:r>
              <a:rPr lang="en-US" b="1" dirty="0" smtClean="0"/>
              <a:t>Sounding the alarm</a:t>
            </a:r>
          </a:p>
          <a:p>
            <a:r>
              <a:rPr lang="en-US" dirty="0" smtClean="0"/>
              <a:t>The stress response begins in the brain (see illustration). When someone confronts an oncoming car or other danger, the eyes or ears (or both) send the information to the </a:t>
            </a:r>
            <a:r>
              <a:rPr lang="en-US" dirty="0" err="1" smtClean="0"/>
              <a:t>amygdala</a:t>
            </a:r>
            <a:r>
              <a:rPr lang="en-US" dirty="0" smtClean="0"/>
              <a:t>, an area of the brain that contributes to emotional processing. The </a:t>
            </a:r>
            <a:r>
              <a:rPr lang="en-US" dirty="0" err="1" smtClean="0"/>
              <a:t>amygdala</a:t>
            </a:r>
            <a:r>
              <a:rPr lang="en-US" dirty="0" smtClean="0"/>
              <a:t> interprets the images and sounds. When it perceives danger, it instantly sends a distress signal to the hypothalamus</a:t>
            </a:r>
            <a:r>
              <a:rPr lang="en-US" dirty="0" smtClean="0"/>
              <a:t>.</a:t>
            </a:r>
            <a:endParaRPr lang="en-US"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06 MAY 2020</a:t>
            </a:r>
            <a:br>
              <a:rPr lang="en-US" sz="2800" b="1" dirty="0" smtClean="0">
                <a:solidFill>
                  <a:schemeClr val="tx1"/>
                </a:solidFill>
              </a:rPr>
            </a:br>
            <a:r>
              <a:rPr lang="en-US" sz="2800" b="1" dirty="0" smtClean="0">
                <a:solidFill>
                  <a:schemeClr val="tx1"/>
                </a:solidFill>
              </a:rPr>
              <a:t>B.A. PART I (H) PAPER III, UNIT II (STRESS PROBLEM OF ADJUSTMENT)</a:t>
            </a:r>
            <a:endParaRPr lang="en-US" sz="2800" dirty="0"/>
          </a:p>
        </p:txBody>
      </p:sp>
      <p:sp>
        <p:nvSpPr>
          <p:cNvPr id="3" name="Content Placeholder 2"/>
          <p:cNvSpPr>
            <a:spLocks noGrp="1"/>
          </p:cNvSpPr>
          <p:nvPr>
            <p:ph idx="1"/>
          </p:nvPr>
        </p:nvSpPr>
        <p:spPr/>
        <p:txBody>
          <a:bodyPr/>
          <a:lstStyle/>
          <a:p>
            <a:r>
              <a:rPr lang="en-US" dirty="0" smtClean="0"/>
              <a:t>COMMAND CENTER:</a:t>
            </a:r>
          </a:p>
          <a:p>
            <a:endParaRPr lang="en-US" dirty="0" smtClean="0"/>
          </a:p>
          <a:p>
            <a:endParaRPr lang="en-US" dirty="0" smtClean="0"/>
          </a:p>
          <a:p>
            <a:endParaRPr lang="en-US" dirty="0"/>
          </a:p>
        </p:txBody>
      </p:sp>
      <p:pic>
        <p:nvPicPr>
          <p:cNvPr id="6" name="Picture 5" descr="STRESS AND BRAIN.jpg"/>
          <p:cNvPicPr>
            <a:picLocks noChangeAspect="1"/>
          </p:cNvPicPr>
          <p:nvPr/>
        </p:nvPicPr>
        <p:blipFill>
          <a:blip r:embed="rId2"/>
          <a:stretch>
            <a:fillRect/>
          </a:stretch>
        </p:blipFill>
        <p:spPr>
          <a:xfrm>
            <a:off x="3009900" y="2667000"/>
            <a:ext cx="3124200" cy="320040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06 MAY 2020</a:t>
            </a:r>
            <a:br>
              <a:rPr lang="en-US" sz="2800" b="1" dirty="0" smtClean="0">
                <a:solidFill>
                  <a:schemeClr val="tx1"/>
                </a:solidFill>
              </a:rPr>
            </a:br>
            <a:r>
              <a:rPr lang="en-US" sz="2800" b="1" dirty="0" smtClean="0">
                <a:solidFill>
                  <a:schemeClr val="tx1"/>
                </a:solidFill>
              </a:rPr>
              <a:t>B.A. PART I (H) PAPER III, UNIT II (STRESS PROBLEM OF ADJUSTMENT)</a:t>
            </a:r>
            <a:endParaRPr lang="en-US" sz="2800" dirty="0"/>
          </a:p>
        </p:txBody>
      </p:sp>
      <p:sp>
        <p:nvSpPr>
          <p:cNvPr id="3" name="Content Placeholder 2"/>
          <p:cNvSpPr>
            <a:spLocks noGrp="1"/>
          </p:cNvSpPr>
          <p:nvPr>
            <p:ph idx="1"/>
          </p:nvPr>
        </p:nvSpPr>
        <p:spPr/>
        <p:txBody>
          <a:bodyPr>
            <a:normAutofit fontScale="92500" lnSpcReduction="20000"/>
          </a:bodyPr>
          <a:lstStyle/>
          <a:p>
            <a:pPr fontAlgn="t"/>
            <a:r>
              <a:rPr lang="en-US" dirty="0" smtClean="0"/>
              <a:t>When someone experiences a stressful event, the </a:t>
            </a:r>
            <a:r>
              <a:rPr lang="en-US" dirty="0" err="1" smtClean="0"/>
              <a:t>amygdala</a:t>
            </a:r>
            <a:r>
              <a:rPr lang="en-US" dirty="0" smtClean="0"/>
              <a:t>, an area of the brain that contributes to emotional processing, sends a distress signal to the hypothalamus. This area of the brain functions like a command center, communicating with the rest of the body through the nervous system so that the person has the energy to fight or flee.</a:t>
            </a:r>
          </a:p>
          <a:p>
            <a:r>
              <a:rPr lang="en-US" dirty="0" smtClean="0"/>
              <a:t>The hypothalamus is a bit like a command center. This area of the brain communicates with the rest of the body through the autonomic nervous system, which controls such involuntary body functions as breathing, blood pressure, heartbeat, and the dilation or constriction of key blood vessels and small airways in the lungs called bronchioles. </a:t>
            </a:r>
          </a:p>
          <a:p>
            <a:pPr>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06 MAY 2020</a:t>
            </a:r>
            <a:br>
              <a:rPr lang="en-US" sz="2800" b="1" dirty="0" smtClean="0">
                <a:solidFill>
                  <a:schemeClr val="tx1"/>
                </a:solidFill>
              </a:rPr>
            </a:br>
            <a:r>
              <a:rPr lang="en-US" sz="2800" b="1" dirty="0" smtClean="0">
                <a:solidFill>
                  <a:schemeClr val="tx1"/>
                </a:solidFill>
              </a:rPr>
              <a:t>B.A. PART I (H) PAPER III, UNIT II (STRESS PROBLEM OF ADJUSTMENT)</a:t>
            </a:r>
            <a:endParaRPr lang="en-US" sz="2800" dirty="0"/>
          </a:p>
        </p:txBody>
      </p:sp>
      <p:sp>
        <p:nvSpPr>
          <p:cNvPr id="3" name="Content Placeholder 2"/>
          <p:cNvSpPr>
            <a:spLocks noGrp="1"/>
          </p:cNvSpPr>
          <p:nvPr>
            <p:ph idx="1"/>
          </p:nvPr>
        </p:nvSpPr>
        <p:spPr/>
        <p:txBody>
          <a:bodyPr>
            <a:normAutofit fontScale="85000" lnSpcReduction="10000"/>
          </a:bodyPr>
          <a:lstStyle/>
          <a:p>
            <a:r>
              <a:rPr lang="en-US" dirty="0" smtClean="0"/>
              <a:t>The autonomic nervous system has two components, the sympathetic nervous system and the parasympathetic nervous system. The sympathetic nervous system functions like a gas pedal in a car. It triggers the fight-or-flight response, providing the body with a burst of energy so that it can respond to perceived dangers. The parasympathetic nervous system acts like a brake. It promotes the "rest and digest" response that calms the body down after the danger has passed.</a:t>
            </a:r>
          </a:p>
          <a:p>
            <a:r>
              <a:rPr lang="en-US" dirty="0" smtClean="0"/>
              <a:t>After the </a:t>
            </a:r>
            <a:r>
              <a:rPr lang="en-US" dirty="0" err="1" smtClean="0"/>
              <a:t>amygdala</a:t>
            </a:r>
            <a:r>
              <a:rPr lang="en-US" dirty="0" smtClean="0"/>
              <a:t> sends a distress signal, the hypothalamus activates the sympathetic nervous system by sending signals through the autonomic nerves to the adrenal glands. These glands respond by pumping the hormone epinephrine (also known as adrenaline) into the bloodstream.</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06 MAY 2020</a:t>
            </a:r>
            <a:br>
              <a:rPr lang="en-US" sz="2800" b="1" dirty="0" smtClean="0">
                <a:solidFill>
                  <a:schemeClr val="tx1"/>
                </a:solidFill>
              </a:rPr>
            </a:br>
            <a:r>
              <a:rPr lang="en-US" sz="2800" b="1" dirty="0" smtClean="0">
                <a:solidFill>
                  <a:schemeClr val="tx1"/>
                </a:solidFill>
              </a:rPr>
              <a:t>B.A. PART I (H) PAPER III, UNIT II (STRESS PROBLEM OF ADJUSTMENT)</a:t>
            </a:r>
            <a:endParaRPr lang="en-US" sz="2800" dirty="0"/>
          </a:p>
        </p:txBody>
      </p:sp>
      <p:sp>
        <p:nvSpPr>
          <p:cNvPr id="3" name="Content Placeholder 2"/>
          <p:cNvSpPr>
            <a:spLocks noGrp="1"/>
          </p:cNvSpPr>
          <p:nvPr>
            <p:ph idx="1"/>
          </p:nvPr>
        </p:nvSpPr>
        <p:spPr/>
        <p:txBody>
          <a:bodyPr>
            <a:normAutofit fontScale="92500" lnSpcReduction="10000"/>
          </a:bodyPr>
          <a:lstStyle/>
          <a:p>
            <a:r>
              <a:rPr lang="en-US" dirty="0" smtClean="0"/>
              <a:t> As epinephrine circulates through the body, it brings on a number of physiological changes. The heart beats faster than normal, pushing blood to the muscles, heart, and other vital organs. Pulse rate and blood pressure go up. The person undergoing these changes also starts to breathe more rapidly. Small airways in the lungs open wide. This way, the lungs can take in as much oxygen as possible with each breath. Extra oxygen is sent to the brain, increasing alertness. Sight, hearing, and other senses become sharper. Meanwhile, epinephrine triggers the release of blood sugar (glucose) and fats from temporary storage sites in the body. These nutrients flood into the bloodstream, supplying energy to all parts of the body</a:t>
            </a:r>
            <a:r>
              <a:rPr lang="en-US" dirty="0" smtClean="0"/>
              <a:t>.</a:t>
            </a:r>
            <a:endParaRPr lang="en-US"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06 MAY 2020</a:t>
            </a:r>
            <a:br>
              <a:rPr lang="en-US" sz="2800" b="1" dirty="0" smtClean="0">
                <a:solidFill>
                  <a:schemeClr val="tx1"/>
                </a:solidFill>
              </a:rPr>
            </a:br>
            <a:r>
              <a:rPr lang="en-US" sz="2800" b="1" dirty="0" smtClean="0">
                <a:solidFill>
                  <a:schemeClr val="tx1"/>
                </a:solidFill>
              </a:rPr>
              <a:t>B.A. PART I (H) PAPER III, UNIT II (STRESS PROBLEM OF ADJUSTMENT)</a:t>
            </a:r>
            <a:endParaRPr lang="en-US" sz="2800" dirty="0"/>
          </a:p>
        </p:txBody>
      </p:sp>
      <p:sp>
        <p:nvSpPr>
          <p:cNvPr id="3" name="Content Placeholder 2"/>
          <p:cNvSpPr>
            <a:spLocks noGrp="1"/>
          </p:cNvSpPr>
          <p:nvPr>
            <p:ph idx="1"/>
          </p:nvPr>
        </p:nvSpPr>
        <p:spPr/>
        <p:txBody>
          <a:bodyPr/>
          <a:lstStyle/>
          <a:p>
            <a:r>
              <a:rPr lang="en-US" dirty="0" smtClean="0"/>
              <a:t>All of these changes happen so quickly that people aren't aware of them. In fact, the wiring is so efficient that the </a:t>
            </a:r>
            <a:r>
              <a:rPr lang="en-US" dirty="0" err="1" smtClean="0"/>
              <a:t>amygdala</a:t>
            </a:r>
            <a:r>
              <a:rPr lang="en-US" dirty="0" smtClean="0"/>
              <a:t> and hypothalamus start this cascade even before the brain's visual centers have had a chance to fully process what is happening. That's why people are able to jump out of the path of an oncoming car even before they think about what they are doing</a:t>
            </a:r>
            <a:r>
              <a:rPr lang="en-US" dirty="0" smtClean="0"/>
              <a:t>.</a:t>
            </a:r>
          </a:p>
          <a:p>
            <a:r>
              <a:rPr lang="en-US" dirty="0" smtClean="0"/>
              <a:t>As the initial surge of epinephrine subsides, the hypothalamus activates the second component of the stress response system — known as the HPA axis.</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06 MAY 2020</a:t>
            </a:r>
            <a:br>
              <a:rPr lang="en-US" sz="2800" b="1" dirty="0" smtClean="0">
                <a:solidFill>
                  <a:schemeClr val="tx1"/>
                </a:solidFill>
              </a:rPr>
            </a:br>
            <a:r>
              <a:rPr lang="en-US" sz="2800" b="1" dirty="0" smtClean="0">
                <a:solidFill>
                  <a:schemeClr val="tx1"/>
                </a:solidFill>
              </a:rPr>
              <a:t>B.A. PART I (H) PAPER III, UNIT II (STRESS PROBLEM OF ADJUSTMENT)</a:t>
            </a:r>
            <a:endParaRPr lang="en-US" sz="2800" dirty="0"/>
          </a:p>
        </p:txBody>
      </p:sp>
      <p:sp>
        <p:nvSpPr>
          <p:cNvPr id="3" name="Content Placeholder 2"/>
          <p:cNvSpPr>
            <a:spLocks noGrp="1"/>
          </p:cNvSpPr>
          <p:nvPr>
            <p:ph idx="1"/>
          </p:nvPr>
        </p:nvSpPr>
        <p:spPr/>
        <p:txBody>
          <a:bodyPr>
            <a:normAutofit fontScale="92500" lnSpcReduction="20000"/>
          </a:bodyPr>
          <a:lstStyle/>
          <a:p>
            <a:r>
              <a:rPr lang="en-US" dirty="0" smtClean="0"/>
              <a:t>This </a:t>
            </a:r>
            <a:r>
              <a:rPr lang="en-US" dirty="0" smtClean="0"/>
              <a:t>network consists of the hypothalamus, the pituitary gland, and the adrenal glands.</a:t>
            </a:r>
          </a:p>
          <a:p>
            <a:r>
              <a:rPr lang="en-US" dirty="0" smtClean="0"/>
              <a:t>The HPA axis relies on a series of hormonal signals to keep the sympathetic nervous system — the "gas pedal" — pressed down. If the brain continues to perceive something as dangerous, the hypothalamus releases </a:t>
            </a:r>
            <a:r>
              <a:rPr lang="en-US" dirty="0" err="1" smtClean="0"/>
              <a:t>corticotropin</a:t>
            </a:r>
            <a:r>
              <a:rPr lang="en-US" dirty="0" smtClean="0"/>
              <a:t>-releasing hormone (CRH), which travels to the pituitary gland, triggering the release of </a:t>
            </a:r>
            <a:r>
              <a:rPr lang="en-US" dirty="0" err="1" smtClean="0"/>
              <a:t>adrenocorticotropic</a:t>
            </a:r>
            <a:r>
              <a:rPr lang="en-US" dirty="0" smtClean="0"/>
              <a:t> hormone (ACTH). This hormone travels to the adrenal glands, prompting them to release </a:t>
            </a:r>
            <a:r>
              <a:rPr lang="en-US" dirty="0" err="1" smtClean="0"/>
              <a:t>cortisol</a:t>
            </a:r>
            <a:r>
              <a:rPr lang="en-US" dirty="0" smtClean="0"/>
              <a:t>. The body thus stays revved up and on high alert. When the threat passes, </a:t>
            </a:r>
            <a:r>
              <a:rPr lang="en-US" dirty="0" err="1" smtClean="0"/>
              <a:t>cortisol</a:t>
            </a:r>
            <a:r>
              <a:rPr lang="en-US" dirty="0" smtClean="0"/>
              <a:t> levels fall. The parasympathetic nervous system — the "brake" — then dampens the stress response.</a:t>
            </a:r>
          </a:p>
          <a:p>
            <a:pPr>
              <a:buNone/>
            </a:pP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105</TotalTime>
  <Words>757</Words>
  <Application>Microsoft Office PowerPoint</Application>
  <PresentationFormat>On-screen Show (4:3)</PresentationFormat>
  <Paragraphs>33</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Flow</vt:lpstr>
      <vt:lpstr>          </vt:lpstr>
      <vt:lpstr>06 MAY 2020 B.A. PART I (H) PAPER III, UNIT II (STRESS PROBLEM OF ADJUSTMENT)</vt:lpstr>
      <vt:lpstr>06 MAY 2020 B.A. PART I (H) PAPER III, UNIT II (STRESS PROBLEM OF ADJUSTMENT)</vt:lpstr>
      <vt:lpstr>06 MAY 2020 B.A. PART I (H) PAPER III, UNIT II (STRESS PROBLEM OF ADJUSTMENT)</vt:lpstr>
      <vt:lpstr>06 MAY 2020 B.A. PART I (H) PAPER III, UNIT II (STRESS PROBLEM OF ADJUSTMENT)</vt:lpstr>
      <vt:lpstr>06 MAY 2020 B.A. PART I (H) PAPER III, UNIT II (STRESS PROBLEM OF ADJUSTMENT)</vt:lpstr>
      <vt:lpstr>06 MAY 2020 B.A. PART I (H) PAPER III, UNIT II (STRESS PROBLEM OF ADJUSTMENT)</vt:lpstr>
      <vt:lpstr>06 MAY 2020 B.A. PART I (H) PAPER III, UNIT II (STRESS PROBLEM OF ADJUSTMENT)</vt:lpstr>
      <vt:lpstr>06 MAY 2020 B.A. PART I (H) PAPER III, UNIT II (STRESS PROBLEM OF ADJUSTMENT)</vt:lpstr>
      <vt:lpstr>Slide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smart</dc:creator>
  <cp:lastModifiedBy>smart</cp:lastModifiedBy>
  <cp:revision>8</cp:revision>
  <dcterms:created xsi:type="dcterms:W3CDTF">2020-05-03T03:10:31Z</dcterms:created>
  <dcterms:modified xsi:type="dcterms:W3CDTF">2020-05-03T08:39:18Z</dcterms:modified>
</cp:coreProperties>
</file>