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C32CFD9-47BF-479F-BC06-071B66207B01}" type="datetimeFigureOut">
              <a:rPr lang="en-US" smtClean="0"/>
              <a:t>02-05-2020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21E733-3D49-42DA-B945-F034FC0AD3D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32CFD9-47BF-479F-BC06-071B66207B01}"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32CFD9-47BF-479F-BC06-071B66207B01}"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32CFD9-47BF-479F-BC06-071B66207B01}"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32CFD9-47BF-479F-BC06-071B66207B01}"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1E733-3D49-42DA-B945-F034FC0AD3D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32CFD9-47BF-479F-BC06-071B66207B01}"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C32CFD9-47BF-479F-BC06-071B66207B01}" type="datetimeFigureOut">
              <a:rPr lang="en-US" smtClean="0"/>
              <a:t>02-05-2020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32CFD9-47BF-479F-BC06-071B66207B01}" type="datetimeFigureOut">
              <a:rPr lang="en-US" smtClean="0"/>
              <a:t>02-05-2020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2CFD9-47BF-479F-BC06-071B66207B01}" type="datetimeFigureOut">
              <a:rPr lang="en-US" smtClean="0"/>
              <a:t>02-05-2020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32CFD9-47BF-479F-BC06-071B66207B01}"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1E733-3D49-42DA-B945-F034FC0AD3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32CFD9-47BF-479F-BC06-071B66207B01}"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21E733-3D49-42DA-B945-F034FC0AD3D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32CFD9-47BF-479F-BC06-071B66207B01}" type="datetimeFigureOut">
              <a:rPr lang="en-US" smtClean="0"/>
              <a:t>02-05-2020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21E733-3D49-42DA-B945-F034FC0AD3D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a:t>
            </a:r>
            <a:r>
              <a:rPr lang="en-US" sz="4400" dirty="0" smtClean="0">
                <a:latin typeface="Baskerville Old Face" pitchFamily="18" charset="0"/>
              </a:rPr>
              <a:t>I </a:t>
            </a:r>
            <a:r>
              <a:rPr lang="en-US" sz="4400" dirty="0" smtClean="0">
                <a:latin typeface="Baskerville Old Face" pitchFamily="18" charset="0"/>
              </a:rPr>
              <a:t>(H) </a:t>
            </a:r>
            <a:r>
              <a:rPr lang="en-US" sz="4400" dirty="0" smtClean="0">
                <a:latin typeface="Baskerville Old Face" pitchFamily="18" charset="0"/>
              </a:rPr>
              <a:t>05</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a:t>
            </a:r>
            <a:r>
              <a:rPr lang="en-US" sz="4400" dirty="0" smtClean="0">
                <a:latin typeface="Baskerville Old Face" pitchFamily="18" charset="0"/>
              </a:rPr>
              <a:t> </a:t>
            </a:r>
            <a:r>
              <a:rPr lang="en-US" sz="4400" dirty="0" smtClean="0">
                <a:latin typeface="Baskerville Old Face" pitchFamily="18" charset="0"/>
              </a:rPr>
              <a:t>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PSYCHOLOGICAL LEVEL OF STRESS</a:t>
            </a:r>
          </a:p>
          <a:p>
            <a:r>
              <a:rPr lang="en-US" dirty="0" smtClean="0"/>
              <a:t>There’s a good chance we can all identify </a:t>
            </a:r>
            <a:r>
              <a:rPr lang="en-US" dirty="0" smtClean="0"/>
              <a:t>negative stress, </a:t>
            </a:r>
            <a:r>
              <a:rPr lang="en-US" dirty="0" smtClean="0"/>
              <a:t>but did you know that stress can also be positive?</a:t>
            </a:r>
          </a:p>
          <a:p>
            <a:r>
              <a:rPr lang="en-US" dirty="0" smtClean="0"/>
              <a:t>Good stress, </a:t>
            </a:r>
            <a:r>
              <a:rPr lang="en-US" dirty="0" smtClean="0"/>
              <a:t>called </a:t>
            </a:r>
            <a:r>
              <a:rPr lang="en-US" dirty="0" err="1" smtClean="0"/>
              <a:t>eustress</a:t>
            </a:r>
            <a:r>
              <a:rPr lang="en-US" dirty="0" smtClean="0"/>
              <a:t>, </a:t>
            </a:r>
            <a:r>
              <a:rPr lang="en-US" dirty="0" smtClean="0"/>
              <a:t>can actually be beneficial to you. Unlike bad stress, or distress, good stress can help with motivation, focus, energy, and performance. For some people, it can also feel exciting.</a:t>
            </a:r>
          </a:p>
          <a:p>
            <a:r>
              <a:rPr lang="en-US" dirty="0" smtClean="0"/>
              <a:t>On the other hand, bad stress typically causes anxiety, concern, and a decrease in performance. It also feels uncomfortable, and it can lead to more serious issues if not addressed</a:t>
            </a:r>
            <a:r>
              <a:rPr lang="en-US" dirty="0" smtClean="0"/>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smtClean="0"/>
              <a:t>Psychological stress effects</a:t>
            </a:r>
          </a:p>
          <a:p>
            <a:r>
              <a:rPr lang="en-US" dirty="0" smtClean="0"/>
              <a:t>It’s no secret that the long-term effects of distress </a:t>
            </a:r>
            <a:r>
              <a:rPr lang="en-US" dirty="0" smtClean="0"/>
              <a:t>can damage our health Trusted Sources.</a:t>
            </a:r>
            <a:endParaRPr lang="en-US" dirty="0" smtClean="0"/>
          </a:p>
          <a:p>
            <a:r>
              <a:rPr lang="en-US" dirty="0" smtClean="0"/>
              <a:t>Stress has the ability to negatively impact our lives. It can cause physical conditions, such as headaches, digestive issues, and sleep disturbances. It can also cause psychological and emotional strains, including confusion, anxiety, and depression.</a:t>
            </a:r>
          </a:p>
          <a:p>
            <a:r>
              <a:rPr lang="en-US" dirty="0" smtClean="0"/>
              <a:t>According to </a:t>
            </a:r>
            <a:r>
              <a:rPr lang="en-US" dirty="0" smtClean="0"/>
              <a:t>the American Psychological Association, </a:t>
            </a:r>
            <a:r>
              <a:rPr lang="en-US" dirty="0" smtClean="0"/>
              <a:t>untreated chronic stress, or stress that’s constant and lasts over an extended period of time, can result in high blood pressure or a weakened immune system</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a:bodyPr>
          <a:lstStyle/>
          <a:p>
            <a:r>
              <a:rPr lang="en-US" dirty="0" smtClean="0"/>
              <a:t>It can also contribute to the development </a:t>
            </a:r>
            <a:r>
              <a:rPr lang="en-US" dirty="0" smtClean="0"/>
              <a:t>of obesity Trusted Source</a:t>
            </a:r>
            <a:r>
              <a:rPr lang="en-US" dirty="0" smtClean="0"/>
              <a:t> </a:t>
            </a:r>
            <a:r>
              <a:rPr lang="en-US" dirty="0" smtClean="0"/>
              <a:t>and heart disease.</a:t>
            </a:r>
            <a:endParaRPr lang="en-US" dirty="0" smtClean="0"/>
          </a:p>
          <a:p>
            <a:pPr algn="ctr">
              <a:buNone/>
            </a:pPr>
            <a:r>
              <a:rPr lang="en-US" b="1" u="sng" dirty="0" smtClean="0"/>
              <a:t>Psychological stress signs</a:t>
            </a:r>
          </a:p>
          <a:p>
            <a:r>
              <a:rPr lang="en-US" dirty="0" smtClean="0"/>
              <a:t>There’s a distinction between a stressor and actual stress. </a:t>
            </a:r>
            <a:r>
              <a:rPr lang="en-US" dirty="0" smtClean="0"/>
              <a:t>A stressor</a:t>
            </a:r>
            <a:r>
              <a:rPr lang="en-US" dirty="0" smtClean="0"/>
              <a:t> can be a person, place, or situation that’s causing you stress</a:t>
            </a:r>
            <a:r>
              <a:rPr lang="en-US" dirty="0" smtClean="0"/>
              <a:t>. Stress</a:t>
            </a:r>
            <a:r>
              <a:rPr lang="en-US" dirty="0" smtClean="0"/>
              <a:t> is the actual response to one or a combination of those stressors.</a:t>
            </a:r>
          </a:p>
          <a:p>
            <a:r>
              <a:rPr lang="en-US" dirty="0" smtClean="0"/>
              <a:t>There are any number of situations that can cause stress</a:t>
            </a:r>
            <a:r>
              <a:rPr lang="en-US" dirty="0" smtClean="0"/>
              <a:t>. Dr. Gary Brown, </a:t>
            </a:r>
            <a:r>
              <a:rPr lang="en-US" dirty="0" smtClean="0"/>
              <a:t>a licensed psychotherapist, says some of the more common stressors include:</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dirty="0" smtClean="0"/>
              <a:t>relationship conflicts at home</a:t>
            </a:r>
          </a:p>
          <a:p>
            <a:r>
              <a:rPr lang="en-US" dirty="0" smtClean="0"/>
              <a:t>new or increasing work responsibilities</a:t>
            </a:r>
          </a:p>
          <a:p>
            <a:r>
              <a:rPr lang="en-US" dirty="0" smtClean="0"/>
              <a:t>increasing demands</a:t>
            </a:r>
          </a:p>
          <a:p>
            <a:r>
              <a:rPr lang="en-US" dirty="0" smtClean="0"/>
              <a:t>financial strain</a:t>
            </a:r>
          </a:p>
          <a:p>
            <a:r>
              <a:rPr lang="en-US" dirty="0" smtClean="0"/>
              <a:t>loss of a loved one</a:t>
            </a:r>
          </a:p>
          <a:p>
            <a:r>
              <a:rPr lang="en-US" dirty="0" smtClean="0"/>
              <a:t>health problems</a:t>
            </a:r>
          </a:p>
          <a:p>
            <a:r>
              <a:rPr lang="en-US" dirty="0" smtClean="0"/>
              <a:t>moving to a new location</a:t>
            </a:r>
          </a:p>
          <a:p>
            <a:r>
              <a:rPr lang="en-US" dirty="0" smtClean="0"/>
              <a:t>exposure to one or more traumatic incidents, such as a car accident or a violent crime</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a:bodyPr>
          <a:lstStyle/>
          <a:p>
            <a:r>
              <a:rPr lang="en-US" dirty="0" smtClean="0"/>
              <a:t>Some of the more common physical, psychological, and emotional signs of chronic stress include:</a:t>
            </a:r>
          </a:p>
          <a:p>
            <a:r>
              <a:rPr lang="en-US" dirty="0" smtClean="0"/>
              <a:t>rapid heart rate</a:t>
            </a:r>
          </a:p>
          <a:p>
            <a:r>
              <a:rPr lang="en-US" dirty="0" smtClean="0"/>
              <a:t>elevated blood pressure</a:t>
            </a:r>
          </a:p>
          <a:p>
            <a:r>
              <a:rPr lang="en-US" dirty="0" smtClean="0"/>
              <a:t>feeling overwhelmed</a:t>
            </a:r>
          </a:p>
          <a:p>
            <a:r>
              <a:rPr lang="en-US" dirty="0" smtClean="0"/>
              <a:t>fatigue</a:t>
            </a:r>
          </a:p>
          <a:p>
            <a:r>
              <a:rPr lang="en-US" dirty="0" smtClean="0"/>
              <a:t>difficulty sleeping</a:t>
            </a:r>
          </a:p>
          <a:p>
            <a:r>
              <a:rPr lang="en-US" dirty="0" smtClean="0"/>
              <a:t>poor problem-solving</a:t>
            </a:r>
          </a:p>
          <a:p>
            <a:r>
              <a:rPr lang="en-US" dirty="0" smtClean="0"/>
              <a:t>fear that the stressor won’t go </a:t>
            </a:r>
            <a:r>
              <a:rPr lang="en-US" dirty="0" smtClean="0"/>
              <a:t>away</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persistent thoughts about one or more stressors</a:t>
            </a:r>
          </a:p>
          <a:p>
            <a:r>
              <a:rPr lang="en-US" dirty="0" smtClean="0"/>
              <a:t>changes in behavior, including social withdrawal, feelings of sadness, frustration, loss of emotional control, inability to rest, and </a:t>
            </a:r>
            <a:r>
              <a:rPr lang="en-US" dirty="0" smtClean="0"/>
              <a:t>self-medication</a:t>
            </a:r>
          </a:p>
          <a:p>
            <a:r>
              <a:rPr lang="en-US" dirty="0" smtClean="0"/>
              <a:t>In summary, </a:t>
            </a:r>
            <a:r>
              <a:rPr lang="en-US" dirty="0" smtClean="0"/>
              <a:t>s</a:t>
            </a:r>
            <a:r>
              <a:rPr lang="en-US" dirty="0" smtClean="0"/>
              <a:t>ome </a:t>
            </a:r>
            <a:r>
              <a:rPr lang="en-US" dirty="0" smtClean="0"/>
              <a:t>of the </a:t>
            </a:r>
            <a:r>
              <a:rPr lang="en-US" b="1" dirty="0" smtClean="0"/>
              <a:t>psychological</a:t>
            </a:r>
            <a:r>
              <a:rPr lang="en-US" dirty="0" smtClean="0"/>
              <a:t> and emotional </a:t>
            </a:r>
            <a:r>
              <a:rPr lang="en-US" b="1" dirty="0" smtClean="0"/>
              <a:t>signs</a:t>
            </a:r>
            <a:r>
              <a:rPr lang="en-US" dirty="0" smtClean="0"/>
              <a:t> that you're </a:t>
            </a:r>
            <a:r>
              <a:rPr lang="en-US" b="1" dirty="0" smtClean="0"/>
              <a:t>stressed</a:t>
            </a:r>
            <a:r>
              <a:rPr lang="en-US" dirty="0" smtClean="0"/>
              <a:t> out include: Depression or anxiety. Anger, irritability, or restlessness. Feeling overwhelmed, unmotivated, or </a:t>
            </a:r>
            <a:r>
              <a:rPr lang="en-US" dirty="0" smtClean="0"/>
              <a:t>unfocused. </a:t>
            </a:r>
            <a:r>
              <a:rPr lang="en-US" dirty="0" smtClean="0"/>
              <a:t>It can cause physical conditions, such as headaches, digestive issues, and sleep disturbances. It can also cause </a:t>
            </a:r>
            <a:r>
              <a:rPr lang="en-US" b="1" dirty="0" smtClean="0"/>
              <a:t>psychological</a:t>
            </a:r>
            <a:r>
              <a:rPr lang="en-US" dirty="0" smtClean="0"/>
              <a:t> and </a:t>
            </a:r>
            <a:r>
              <a:rPr lang="en-US" b="1" dirty="0" smtClean="0"/>
              <a:t>emotional</a:t>
            </a:r>
            <a:r>
              <a:rPr lang="en-US" dirty="0" smtClean="0"/>
              <a:t> strains, including confusion, anxiety, and depression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b="1" dirty="0" smtClean="0"/>
              <a:t>Some of the psychological and emotional signs that you're stressed out include:</a:t>
            </a:r>
            <a:endParaRPr lang="en-US" dirty="0" smtClean="0"/>
          </a:p>
          <a:p>
            <a:r>
              <a:rPr lang="en-US" dirty="0" smtClean="0"/>
              <a:t>Depression or anxiety.</a:t>
            </a:r>
          </a:p>
          <a:p>
            <a:r>
              <a:rPr lang="en-US" dirty="0" smtClean="0"/>
              <a:t>Anger, irritability, or restlessness.</a:t>
            </a:r>
          </a:p>
          <a:p>
            <a:r>
              <a:rPr lang="en-US" dirty="0" smtClean="0"/>
              <a:t>Feeling overwhelmed, unmotivated, or unfocused.</a:t>
            </a:r>
          </a:p>
          <a:p>
            <a:r>
              <a:rPr lang="en-US" dirty="0" smtClean="0"/>
              <a:t>Trouble sleeping or sleeping too much.</a:t>
            </a:r>
          </a:p>
          <a:p>
            <a:r>
              <a:rPr lang="en-US" dirty="0" smtClean="0"/>
              <a:t>Racing thoughts or constant worry.</a:t>
            </a:r>
          </a:p>
          <a:p>
            <a:r>
              <a:rPr lang="en-US" dirty="0" smtClean="0"/>
              <a:t>Problems with your memory or concentration.</a:t>
            </a:r>
          </a:p>
          <a:p>
            <a:r>
              <a:rPr lang="en-US" dirty="0" smtClean="0"/>
              <a:t>Making bad decisions.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TotalTime>
  <Words>444</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vt:lpstr>
      <vt:lpstr>05 MAY 2020 B.A. PART I (H) PAPER III, UNIT II (STRESS PROBLEM OF ADJUSTMENT)</vt:lpstr>
      <vt:lpstr>05 MAY 2020 B.A. PART I (H) PAPER III, UNIT II (STRESS PROBLEM OF ADJUSTMENT)</vt:lpstr>
      <vt:lpstr>05 MAY 2020 B.A. PART I (H) PAPER III, UNIT II (STRESS PROBLEM OF ADJUSTMENT)</vt:lpstr>
      <vt:lpstr>05 MAY 2020 B.A. PART I (H) PAPER III, UNIT II (STRESS PROBLEM OF ADJUSTMENT)</vt:lpstr>
      <vt:lpstr>05 MAY 2020 B.A. PART I (H) PAPER III, UNIT II (STRESS PROBLEM OF ADJUSTMENT)</vt:lpstr>
      <vt:lpstr>05 MAY 2020 B.A. PART I (H) PAPER III, UNIT II (STRESS PROBLEM OF ADJUSTMENT)</vt:lpstr>
      <vt:lpstr>05 MAY 2020 B.A. PART I (H) PAPER III, UNIT II (STRESS PROBLEM OF ADJUSTMENT)</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2020-05-02T15:02:17Z</dcterms:created>
  <dcterms:modified xsi:type="dcterms:W3CDTF">2020-05-02T16:03:21Z</dcterms:modified>
</cp:coreProperties>
</file>