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AC952F2-27E6-4428-A66F-AB138C2A76F0}" type="datetimeFigureOut">
              <a:rPr lang="en-US" smtClean="0"/>
              <a:t>21-05-2020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6DE156E-79A9-4ADE-BD82-5E46094CEE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C952F2-27E6-4428-A66F-AB138C2A76F0}"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C952F2-27E6-4428-A66F-AB138C2A76F0}"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C952F2-27E6-4428-A66F-AB138C2A76F0}"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C952F2-27E6-4428-A66F-AB138C2A76F0}"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E156E-79A9-4ADE-BD82-5E46094CEE7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C952F2-27E6-4428-A66F-AB138C2A76F0}" type="datetimeFigureOut">
              <a:rPr lang="en-US" smtClean="0"/>
              <a:t>21-05-2020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C952F2-27E6-4428-A66F-AB138C2A76F0}" type="datetimeFigureOut">
              <a:rPr lang="en-US" smtClean="0"/>
              <a:t>21-05-2020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C952F2-27E6-4428-A66F-AB138C2A76F0}" type="datetimeFigureOut">
              <a:rPr lang="en-US" smtClean="0"/>
              <a:t>21-05-2020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C952F2-27E6-4428-A66F-AB138C2A76F0}" type="datetimeFigureOut">
              <a:rPr lang="en-US" smtClean="0"/>
              <a:t>21-05-2020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C952F2-27E6-4428-A66F-AB138C2A76F0}" type="datetimeFigureOut">
              <a:rPr lang="en-US" smtClean="0"/>
              <a:t>21-05-2020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E156E-79A9-4ADE-BD82-5E46094CEE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C952F2-27E6-4428-A66F-AB138C2A76F0}" type="datetimeFigureOut">
              <a:rPr lang="en-US" smtClean="0"/>
              <a:t>21-05-2020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6DE156E-79A9-4ADE-BD82-5E46094CEE7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AC952F2-27E6-4428-A66F-AB138C2A76F0}" type="datetimeFigureOut">
              <a:rPr lang="en-US" smtClean="0"/>
              <a:t>21-05-2020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DE156E-79A9-4ADE-BD82-5E46094CEE7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I (H) </a:t>
            </a:r>
            <a:r>
              <a:rPr lang="en-US" sz="3600" dirty="0" smtClean="0">
                <a:latin typeface="Baskerville Old Face" pitchFamily="18" charset="0"/>
              </a:rPr>
              <a:t>29</a:t>
            </a:r>
            <a:r>
              <a:rPr lang="en-US" sz="3600" baseline="30000" dirty="0" smtClean="0">
                <a:latin typeface="Baskerville Old Face" pitchFamily="18" charset="0"/>
              </a:rPr>
              <a:t>TH</a:t>
            </a:r>
            <a:r>
              <a:rPr lang="en-US" sz="3600" dirty="0" smtClean="0">
                <a:latin typeface="Baskerville Old Face" pitchFamily="18" charset="0"/>
              </a:rPr>
              <a:t> </a:t>
            </a:r>
            <a:r>
              <a:rPr lang="en-US" sz="3600" dirty="0" smtClean="0">
                <a:latin typeface="Baskerville Old Face" pitchFamily="18" charset="0"/>
              </a:rPr>
              <a:t>MAY 2020 </a:t>
            </a:r>
            <a:r>
              <a:rPr lang="en-US" sz="3200" b="1" dirty="0" smtClean="0">
                <a:latin typeface="Baskerville Old Face" pitchFamily="18" charset="0"/>
              </a:rPr>
              <a:t>Topic- </a:t>
            </a:r>
            <a:r>
              <a:rPr lang="en-US" sz="3200" b="1" dirty="0" smtClean="0">
                <a:latin typeface="Baskerville Old Face" pitchFamily="18" charset="0"/>
              </a:rPr>
              <a:t>Obsessive Compulsion Neurosis             </a:t>
            </a: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a:t>
            </a:r>
            <a:r>
              <a:rPr lang="en-US" sz="2800" b="1" dirty="0" smtClean="0">
                <a:solidFill>
                  <a:schemeClr val="tx1"/>
                </a:solidFill>
              </a:rPr>
              <a:t>III </a:t>
            </a:r>
            <a:r>
              <a:rPr lang="en-US" sz="2800" b="1" dirty="0" smtClean="0">
                <a:solidFill>
                  <a:schemeClr val="tx1"/>
                </a:solidFill>
              </a:rPr>
              <a:t>(SYMPTOMS DISORDER)</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u="sng" dirty="0" smtClean="0"/>
              <a:t>OBSESSIVE COMPULSION DISORDER </a:t>
            </a:r>
          </a:p>
          <a:p>
            <a:r>
              <a:rPr lang="en-US" dirty="0" smtClean="0"/>
              <a:t>Obsessive compulsive </a:t>
            </a:r>
            <a:r>
              <a:rPr lang="en-US" dirty="0" smtClean="0"/>
              <a:t> disorder (OCD) is a mental disorder in which people experience unwanted and repeated thoughts, feelings, images, or sensations (obsessions) and engage in behaviors or mental acts (compulsions) in response. Often a person with OCD carries out the compulsions to temporarily eliminate or reduce the impact of obsessions, and not performing them causes distress. OCD varies in severity, but if left untreated, it can limit one's ability to function at work, school, or home</a:t>
            </a:r>
            <a:r>
              <a:rPr lang="en-US" dirty="0" smtClean="0"/>
              <a:t>.</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a:t>
            </a:r>
            <a:r>
              <a:rPr lang="en-US" sz="2800" b="1" dirty="0" smtClean="0">
                <a:solidFill>
                  <a:schemeClr val="tx1"/>
                </a:solidFill>
              </a:rPr>
              <a:t>III </a:t>
            </a:r>
            <a:r>
              <a:rPr lang="en-US" sz="2800" b="1" dirty="0" smtClean="0">
                <a:solidFill>
                  <a:schemeClr val="tx1"/>
                </a:solidFill>
              </a:rPr>
              <a:t>(SYMPTOMS DISORDER)</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OCD is estimated to affect more than 2 percent of U.S. adults at some point in their lives, and the problem can be accompanied by other conditions, </a:t>
            </a:r>
            <a:r>
              <a:rPr lang="en-US" dirty="0" smtClean="0"/>
              <a:t>including anxiety</a:t>
            </a:r>
            <a:r>
              <a:rPr lang="en-US" dirty="0" smtClean="0"/>
              <a:t> disorders</a:t>
            </a:r>
            <a:r>
              <a:rPr lang="en-US" dirty="0" smtClean="0"/>
              <a:t>, depression, and eating disorders. </a:t>
            </a:r>
            <a:r>
              <a:rPr lang="en-US" dirty="0" smtClean="0"/>
              <a:t>It typically first appears </a:t>
            </a:r>
            <a:r>
              <a:rPr lang="en-US" dirty="0" smtClean="0"/>
              <a:t>in childhood, adolescence, </a:t>
            </a:r>
            <a:r>
              <a:rPr lang="en-US" dirty="0" smtClean="0"/>
              <a:t>or early adulthood</a:t>
            </a:r>
            <a:r>
              <a:rPr lang="en-US" dirty="0" smtClean="0"/>
              <a:t>.</a:t>
            </a:r>
          </a:p>
          <a:p>
            <a:pPr algn="ctr">
              <a:buNone/>
            </a:pPr>
            <a:r>
              <a:rPr lang="en-US" sz="2800" b="1" u="sng" dirty="0" smtClean="0"/>
              <a:t>Symptoms</a:t>
            </a:r>
          </a:p>
          <a:p>
            <a:r>
              <a:rPr lang="en-US" dirty="0" smtClean="0"/>
              <a:t>The DSM-5</a:t>
            </a:r>
            <a:r>
              <a:rPr lang="en-US" dirty="0" smtClean="0"/>
              <a:t> diagnostic criteria for obsessive-compulsive disorder include the presence of obsessions, compulsions, or both, where:</a:t>
            </a:r>
          </a:p>
          <a:p>
            <a:r>
              <a:rPr lang="en-US" dirty="0" smtClean="0"/>
              <a:t>Obsessions are recurring thoughts, urges, or images that are experienced as intrusive and unwanted and, for most people, cause anxiety or distress. The individual tries to ignore them, suppress them, or neutralize them with </a:t>
            </a:r>
            <a:r>
              <a:rPr lang="en-US" dirty="0" smtClean="0"/>
              <a:t>a </a:t>
            </a:r>
            <a:r>
              <a:rPr lang="en-US" dirty="0" smtClean="0"/>
              <a:t>different thought or action.</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a:t>
            </a:r>
            <a:r>
              <a:rPr lang="en-US" sz="2800" b="1" dirty="0" smtClean="0">
                <a:solidFill>
                  <a:schemeClr val="tx1"/>
                </a:solidFill>
              </a:rPr>
              <a:t>III </a:t>
            </a:r>
            <a:r>
              <a:rPr lang="en-US" sz="2800" b="1" dirty="0" smtClean="0">
                <a:solidFill>
                  <a:schemeClr val="tx1"/>
                </a:solidFill>
              </a:rPr>
              <a:t>(SYMPTOMS DISORDER)</a:t>
            </a:r>
            <a:endParaRPr lang="en-US" sz="2800" dirty="0"/>
          </a:p>
        </p:txBody>
      </p:sp>
      <p:sp>
        <p:nvSpPr>
          <p:cNvPr id="3" name="Content Placeholder 2"/>
          <p:cNvSpPr>
            <a:spLocks noGrp="1"/>
          </p:cNvSpPr>
          <p:nvPr>
            <p:ph idx="1"/>
          </p:nvPr>
        </p:nvSpPr>
        <p:spPr/>
        <p:txBody>
          <a:bodyPr>
            <a:normAutofit fontScale="92500"/>
          </a:bodyPr>
          <a:lstStyle/>
          <a:p>
            <a:r>
              <a:rPr lang="en-US" dirty="0" smtClean="0"/>
              <a:t>Compulsions are repetitive behaviors or mental acts that one feels compelled to do in response to an obsession or based on strict rules. They are meant to counter anxiety or distress or to prevent a feared event or situation, but they are not realistically connected to these outcomes, or they are excessive</a:t>
            </a:r>
            <a:r>
              <a:rPr lang="en-US" dirty="0" smtClean="0"/>
              <a:t>.</a:t>
            </a:r>
          </a:p>
          <a:p>
            <a:r>
              <a:rPr lang="en-US" dirty="0" smtClean="0"/>
              <a:t>These obsessions or compulsions take up more than one hour a day or cause clinically significant distress or impairment for the individual. For a diagnosis of OCD, they must not be better explained by the effects of a substance or by another mental disorder or medical condition.</a:t>
            </a:r>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a:t>
            </a:r>
            <a:r>
              <a:rPr lang="en-US" sz="2800" b="1" dirty="0" smtClean="0">
                <a:solidFill>
                  <a:schemeClr val="tx1"/>
                </a:solidFill>
              </a:rPr>
              <a:t>III </a:t>
            </a:r>
            <a:r>
              <a:rPr lang="en-US" sz="2800" b="1" dirty="0" smtClean="0">
                <a:solidFill>
                  <a:schemeClr val="tx1"/>
                </a:solidFill>
              </a:rPr>
              <a:t>(SYMPTOMS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The specific details of obsessions can vary widely: They may include thoughts about contamination, a desire for order, or taboo thoughts related </a:t>
            </a:r>
            <a:r>
              <a:rPr lang="en-US" dirty="0" smtClean="0"/>
              <a:t>to sex, </a:t>
            </a:r>
            <a:r>
              <a:rPr lang="en-US" dirty="0" smtClean="0"/>
              <a:t>religion, and harm to oneself or others.</a:t>
            </a:r>
          </a:p>
          <a:p>
            <a:r>
              <a:rPr lang="en-US" dirty="0" smtClean="0"/>
              <a:t>In response to their obsessions, most people with OCD resort to compulsions, which may include behaviors such as washing; rearranging or counting objects; seeking reassurance; or checking (to see if an oven is turned off or a door is locked, for example). They can also include mental acts that are not outwardly observable. Compulsions may temporarily relieve feelings that stem from an obsession, including anxiety, distress, or the sense that something is not right</a:t>
            </a:r>
            <a:r>
              <a:rPr lang="en-US"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a:t>
            </a:r>
            <a:r>
              <a:rPr lang="en-US" sz="2800" b="1" dirty="0" smtClean="0">
                <a:solidFill>
                  <a:schemeClr val="tx1"/>
                </a:solidFill>
              </a:rPr>
              <a:t>III </a:t>
            </a:r>
            <a:r>
              <a:rPr lang="en-US" sz="2800" b="1" dirty="0" smtClean="0">
                <a:solidFill>
                  <a:schemeClr val="tx1"/>
                </a:solidFill>
              </a:rPr>
              <a:t>(SYMPTOMS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People with OCD may also avoid people, places, or things that may trigger obsessions and compulsions. They also often have dysfunctional beliefs that can include a heightened sense of responsibility, intolerance of uncertainty</a:t>
            </a:r>
            <a:r>
              <a:rPr lang="en-US" dirty="0" smtClean="0"/>
              <a:t>, perfectionism, </a:t>
            </a:r>
            <a:r>
              <a:rPr lang="en-US" dirty="0" smtClean="0"/>
              <a:t>or an exaggerated view of the significance of troubling thoughts.</a:t>
            </a:r>
          </a:p>
          <a:p>
            <a:r>
              <a:rPr lang="en-US" dirty="0" smtClean="0"/>
              <a:t>Individuals with OCD vary in their degree of insight into the condition. Someone with good insight may recognize that the OCD-related beliefs (that performing a compulsion will prevent a terrible event, for example) are not actually true; someone with poorer insight may think such beliefs are true or are likely to be true</a:t>
            </a:r>
            <a:r>
              <a:rPr lang="en-US" dirty="0" smtClean="0"/>
              <a:t>.</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29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 (H) PAPER III, UNIT </a:t>
            </a:r>
            <a:r>
              <a:rPr lang="en-US" sz="2800" b="1" dirty="0" smtClean="0">
                <a:solidFill>
                  <a:schemeClr val="tx1"/>
                </a:solidFill>
              </a:rPr>
              <a:t>III </a:t>
            </a:r>
            <a:r>
              <a:rPr lang="en-US" sz="2800" b="1" dirty="0" smtClean="0">
                <a:solidFill>
                  <a:schemeClr val="tx1"/>
                </a:solidFill>
              </a:rPr>
              <a:t>(SYMPTOMS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 severity of symptoms may vary over time, but the disorder can persist for years or decades if it is not treated.</a:t>
            </a:r>
          </a:p>
          <a:p>
            <a:r>
              <a:rPr lang="en-US" dirty="0" smtClean="0"/>
              <a:t>People with OCD frequently also experience another form of mental illness. An estimated three quarters of adults with OCD are diagnosed, at some point in their lives, with an anxiety disorder (such </a:t>
            </a:r>
            <a:r>
              <a:rPr lang="en-US" dirty="0" smtClean="0"/>
              <a:t>as generalized disorder</a:t>
            </a:r>
            <a:r>
              <a:rPr lang="en-US" dirty="0" smtClean="0"/>
              <a:t> </a:t>
            </a:r>
            <a:r>
              <a:rPr lang="en-US" dirty="0" smtClean="0"/>
              <a:t>or panic disorder); </a:t>
            </a:r>
            <a:r>
              <a:rPr lang="en-US" dirty="0" smtClean="0"/>
              <a:t>more than half are diagnosed with a depressive </a:t>
            </a:r>
            <a:r>
              <a:rPr lang="en-US" dirty="0" smtClean="0"/>
              <a:t>or bipolar disorder; </a:t>
            </a:r>
            <a:r>
              <a:rPr lang="en-US" dirty="0" smtClean="0"/>
              <a:t>and up to 30 percent have a tic disorder, according to DSM-5. Those with OCD may also experience a range of other conditions, including related disorders such </a:t>
            </a:r>
            <a:r>
              <a:rPr lang="en-US" dirty="0" smtClean="0"/>
              <a:t>as body </a:t>
            </a:r>
            <a:r>
              <a:rPr lang="en-US" dirty="0" err="1" smtClean="0"/>
              <a:t>dysmorphic</a:t>
            </a:r>
            <a:r>
              <a:rPr lang="en-US" dirty="0" smtClean="0"/>
              <a:t> </a:t>
            </a:r>
            <a:r>
              <a:rPr lang="en-US" dirty="0" err="1" smtClean="0"/>
              <a:t>disprder</a:t>
            </a:r>
            <a:r>
              <a:rPr lang="en-US" dirty="0" smtClean="0"/>
              <a:t>, </a:t>
            </a:r>
            <a:r>
              <a:rPr lang="en-US" dirty="0" err="1" smtClean="0"/>
              <a:t>trichotillomania</a:t>
            </a:r>
            <a:r>
              <a:rPr lang="en-US" dirty="0" smtClean="0"/>
              <a:t>, and excoriation</a:t>
            </a:r>
            <a:r>
              <a:rPr lang="en-US" dirty="0" smtClean="0"/>
              <a:t> disorder</a:t>
            </a:r>
            <a:r>
              <a:rPr lang="en-US" dirty="0" smtClean="0"/>
              <a:t>.</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TotalTime>
  <Words>391</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29 MAY 2020 B.A. PART I (H) PAPER III, UNIT III (SYMPTOMS DISORDER)</vt:lpstr>
      <vt:lpstr>29 MAY 2020 B.A. PART I (H) PAPER III, UNIT III (SYMPTOMS DISORDER)</vt:lpstr>
      <vt:lpstr>29 MAY 2020 B.A. PART I (H) PAPER III, UNIT III (SYMPTOMS DISORDER)</vt:lpstr>
      <vt:lpstr>29 MAY 2020 B.A. PART I (H) PAPER III, UNIT III (SYMPTOMS DISORDER)</vt:lpstr>
      <vt:lpstr>29 MAY 2020 B.A. PART I (H) PAPER III, UNIT III (SYMPTOMS DISORDER)</vt:lpstr>
      <vt:lpstr>29 MAY 2020 B.A. PART I (H) PAPER III, UNIT III (SYMPTOMS DISORDER)</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3</cp:revision>
  <dcterms:created xsi:type="dcterms:W3CDTF">2020-05-21T07:09:44Z</dcterms:created>
  <dcterms:modified xsi:type="dcterms:W3CDTF">2020-05-21T07:31:09Z</dcterms:modified>
</cp:coreProperties>
</file>