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54307AB-AB02-4F25-A28C-9E6615FCEC6D}" type="datetimeFigureOut">
              <a:rPr lang="en-US" smtClean="0"/>
              <a:t>17-05-2020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59B90C4-C48C-4E0F-A250-8B2899B0619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4307AB-AB02-4F25-A28C-9E6615FCEC6D}" type="datetimeFigureOut">
              <a:rPr lang="en-US" smtClean="0"/>
              <a:t>17-05-2020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B90C4-C48C-4E0F-A250-8B2899B0619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4307AB-AB02-4F25-A28C-9E6615FCEC6D}" type="datetimeFigureOut">
              <a:rPr lang="en-US" smtClean="0"/>
              <a:t>17-05-2020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B90C4-C48C-4E0F-A250-8B2899B0619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4307AB-AB02-4F25-A28C-9E6615FCEC6D}" type="datetimeFigureOut">
              <a:rPr lang="en-US" smtClean="0"/>
              <a:t>17-05-2020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B90C4-C48C-4E0F-A250-8B2899B0619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54307AB-AB02-4F25-A28C-9E6615FCEC6D}" type="datetimeFigureOut">
              <a:rPr lang="en-US" smtClean="0"/>
              <a:t>17-05-2020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B90C4-C48C-4E0F-A250-8B2899B0619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54307AB-AB02-4F25-A28C-9E6615FCEC6D}" type="datetimeFigureOut">
              <a:rPr lang="en-US" smtClean="0"/>
              <a:t>17-05-2020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9B90C4-C48C-4E0F-A250-8B2899B0619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54307AB-AB02-4F25-A28C-9E6615FCEC6D}" type="datetimeFigureOut">
              <a:rPr lang="en-US" smtClean="0"/>
              <a:t>17-05-2020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9B90C4-C48C-4E0F-A250-8B2899B0619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54307AB-AB02-4F25-A28C-9E6615FCEC6D}" type="datetimeFigureOut">
              <a:rPr lang="en-US" smtClean="0"/>
              <a:t>17-05-2020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9B90C4-C48C-4E0F-A250-8B2899B0619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4307AB-AB02-4F25-A28C-9E6615FCEC6D}" type="datetimeFigureOut">
              <a:rPr lang="en-US" smtClean="0"/>
              <a:t>17-05-2020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9B90C4-C48C-4E0F-A250-8B2899B0619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54307AB-AB02-4F25-A28C-9E6615FCEC6D}" type="datetimeFigureOut">
              <a:rPr lang="en-US" smtClean="0"/>
              <a:t>17-05-2020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9B90C4-C48C-4E0F-A250-8B2899B0619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54307AB-AB02-4F25-A28C-9E6615FCEC6D}" type="datetimeFigureOut">
              <a:rPr lang="en-US" smtClean="0"/>
              <a:t>17-05-2020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59B90C4-C48C-4E0F-A250-8B2899B06193}"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54307AB-AB02-4F25-A28C-9E6615FCEC6D}" type="datetimeFigureOut">
              <a:rPr lang="en-US" smtClean="0"/>
              <a:t>17-05-2020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59B90C4-C48C-4E0F-A250-8B2899B06193}"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138773"/>
          </a:xfrm>
          <a:prstGeom prst="rect">
            <a:avLst/>
          </a:prstGeom>
        </p:spPr>
        <p:txBody>
          <a:bodyPr wrap="square">
            <a:spAutoFit/>
          </a:bodyPr>
          <a:lstStyle/>
          <a:p>
            <a:pPr algn="ctr"/>
            <a:r>
              <a:rPr lang="en-US" sz="3600" dirty="0" smtClean="0">
                <a:latin typeface="Baskerville Old Face" pitchFamily="18" charset="0"/>
              </a:rPr>
              <a:t>B.A. PART </a:t>
            </a:r>
            <a:r>
              <a:rPr lang="en-US" sz="3600" dirty="0" smtClean="0">
                <a:latin typeface="Baskerville Old Face" pitchFamily="18" charset="0"/>
              </a:rPr>
              <a:t>I </a:t>
            </a:r>
            <a:r>
              <a:rPr lang="en-US" sz="3600" dirty="0" smtClean="0">
                <a:latin typeface="Baskerville Old Face" pitchFamily="18" charset="0"/>
              </a:rPr>
              <a:t>(H) </a:t>
            </a:r>
            <a:r>
              <a:rPr lang="en-US" sz="3600" dirty="0" smtClean="0">
                <a:latin typeface="Baskerville Old Face" pitchFamily="18" charset="0"/>
              </a:rPr>
              <a:t>19</a:t>
            </a:r>
            <a:r>
              <a:rPr lang="en-US" sz="3600" baseline="30000" dirty="0" smtClean="0">
                <a:latin typeface="Baskerville Old Face" pitchFamily="18" charset="0"/>
              </a:rPr>
              <a:t>TH</a:t>
            </a:r>
            <a:r>
              <a:rPr lang="en-US" sz="3600" dirty="0" smtClean="0">
                <a:latin typeface="Baskerville Old Face" pitchFamily="18" charset="0"/>
              </a:rPr>
              <a:t> </a:t>
            </a:r>
            <a:r>
              <a:rPr lang="en-US" sz="3600" dirty="0" smtClean="0">
                <a:latin typeface="Baskerville Old Face" pitchFamily="18" charset="0"/>
              </a:rPr>
              <a:t>MAY </a:t>
            </a:r>
            <a:r>
              <a:rPr lang="en-US" sz="3600" dirty="0" smtClean="0">
                <a:latin typeface="Baskerville Old Face" pitchFamily="18" charset="0"/>
              </a:rPr>
              <a:t>2020 </a:t>
            </a:r>
            <a:r>
              <a:rPr lang="en-US" sz="3200" b="1" smtClean="0">
                <a:latin typeface="Baskerville Old Face" pitchFamily="18" charset="0"/>
              </a:rPr>
              <a:t>Topic- Nature </a:t>
            </a:r>
            <a:r>
              <a:rPr lang="en-US" sz="3200" b="1" dirty="0" smtClean="0">
                <a:latin typeface="Baskerville Old Face" pitchFamily="18" charset="0"/>
              </a:rPr>
              <a:t>of conversion Hysteria             </a:t>
            </a:r>
            <a:endParaRPr lang="en-US" sz="3200" b="1"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fontScale="92500" lnSpcReduction="10000"/>
          </a:bodyPr>
          <a:lstStyle/>
          <a:p>
            <a:pPr algn="ctr">
              <a:buNone/>
            </a:pPr>
            <a:r>
              <a:rPr lang="en-US" b="1" u="sng" dirty="0" smtClean="0"/>
              <a:t>WHAT IS CONVERSION HYSTERIA</a:t>
            </a:r>
          </a:p>
          <a:p>
            <a:r>
              <a:rPr lang="en-US" b="1" dirty="0" smtClean="0"/>
              <a:t>Hysteria</a:t>
            </a:r>
            <a:r>
              <a:rPr lang="en-US" dirty="0" smtClean="0"/>
              <a:t> was a term was used to characterize a number of </a:t>
            </a:r>
            <a:r>
              <a:rPr lang="en-US" b="1" dirty="0" smtClean="0"/>
              <a:t>psychological</a:t>
            </a:r>
            <a:r>
              <a:rPr lang="en-US" dirty="0" smtClean="0"/>
              <a:t> symptoms such as blindness, loss of sensation, hallucinations, suggestibility, and highly emotional behavior. It is also sometimes colloquially used to describe excessively emotional </a:t>
            </a:r>
            <a:r>
              <a:rPr lang="en-US" dirty="0" smtClean="0"/>
              <a:t>behavior.</a:t>
            </a:r>
          </a:p>
          <a:p>
            <a:r>
              <a:rPr lang="en-US" b="1" dirty="0" smtClean="0"/>
              <a:t>Conversion disorder</a:t>
            </a:r>
            <a:r>
              <a:rPr lang="en-US" dirty="0" smtClean="0"/>
              <a:t>, formerly called </a:t>
            </a:r>
            <a:r>
              <a:rPr lang="en-US" b="1" dirty="0" smtClean="0"/>
              <a:t>hysteria</a:t>
            </a:r>
            <a:r>
              <a:rPr lang="en-US" dirty="0" smtClean="0"/>
              <a:t>, a type </a:t>
            </a:r>
            <a:r>
              <a:rPr lang="en-US" dirty="0" smtClean="0"/>
              <a:t>of mental disorder</a:t>
            </a:r>
            <a:r>
              <a:rPr lang="en-US" dirty="0" smtClean="0"/>
              <a:t> in which a wide variety of sensory, motor, or psychic disturbances may occur. It is traditionally classified as one of </a:t>
            </a:r>
            <a:r>
              <a:rPr lang="en-US" dirty="0" smtClean="0"/>
              <a:t>the psychoneurosis</a:t>
            </a:r>
            <a:r>
              <a:rPr lang="en-US" dirty="0" smtClean="0"/>
              <a:t> and is not dependent upon any known organic or structural pathology.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The former term, </a:t>
            </a:r>
            <a:r>
              <a:rPr lang="en-US" i="1" dirty="0" smtClean="0"/>
              <a:t>hysteria</a:t>
            </a:r>
            <a:r>
              <a:rPr lang="en-US" dirty="0" smtClean="0"/>
              <a:t>, is derived from the </a:t>
            </a:r>
            <a:r>
              <a:rPr lang="en-US" b="1" dirty="0" smtClean="0"/>
              <a:t>Greek</a:t>
            </a:r>
            <a:r>
              <a:rPr lang="en-US" dirty="0" smtClean="0"/>
              <a:t> </a:t>
            </a:r>
            <a:r>
              <a:rPr lang="en-US" b="1" i="1" dirty="0" err="1" smtClean="0"/>
              <a:t>hystera</a:t>
            </a:r>
            <a:r>
              <a:rPr lang="en-US" b="1" dirty="0" smtClean="0"/>
              <a:t>,</a:t>
            </a:r>
            <a:r>
              <a:rPr lang="en-US" dirty="0" smtClean="0"/>
              <a:t> meaning </a:t>
            </a:r>
            <a:r>
              <a:rPr lang="en-US" b="1" dirty="0" smtClean="0"/>
              <a:t>“uterus,”</a:t>
            </a:r>
            <a:r>
              <a:rPr lang="en-US" dirty="0" smtClean="0"/>
              <a:t> and reflects the ancient notion </a:t>
            </a:r>
            <a:r>
              <a:rPr lang="en-US" dirty="0" smtClean="0"/>
              <a:t>that hysteria</a:t>
            </a:r>
            <a:r>
              <a:rPr lang="en-US" dirty="0" smtClean="0"/>
              <a:t> was a specifically female disorder resulting from disturbances in uterine functions. Actually, the symptoms of conversion disorder may develop in either sex and may occur in children and elderly people, although they are observed most commonly in early adult life</a:t>
            </a:r>
            <a:r>
              <a:rPr lang="en-US" dirty="0" smtClean="0"/>
              <a:t>.</a:t>
            </a:r>
          </a:p>
          <a:p>
            <a:r>
              <a:rPr lang="en-US" dirty="0" smtClean="0"/>
              <a:t>Conversion disorder, in its clinically pure form, seems to occur more often among the psychologically and medically naive than among sophisticated persons.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The incidence</a:t>
            </a:r>
            <a:r>
              <a:rPr lang="en-US" dirty="0" smtClean="0"/>
              <a:t> of conversion disorder appears to be diminishing in many areas of the world, probably because of cultural factors such as increasing psychological and medical awareness among the general public. Cases of classical conversion disorder, such as those frequently described by 19th-century clinicians, have become rare. Most psychoneuroses encountered in actual clinical practice are apt to be “mixed” forms in which symptoms of conversion disorder may be found interspersed with other varieties of neurotic disturbances. Isolated conversion disorder symptoms may also occur in conjunction with psychotic disorders.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The sensory and </a:t>
            </a:r>
            <a:r>
              <a:rPr lang="en-US" dirty="0" smtClean="0"/>
              <a:t>motor manifestations</a:t>
            </a:r>
            <a:r>
              <a:rPr lang="en-US" dirty="0" smtClean="0"/>
              <a:t> of conversion disorder take many forms and are designated conversion reactions because the </a:t>
            </a:r>
            <a:r>
              <a:rPr lang="en-US" dirty="0" smtClean="0"/>
              <a:t>underlying anxiety</a:t>
            </a:r>
            <a:r>
              <a:rPr lang="en-US" dirty="0" smtClean="0"/>
              <a:t> is assumed to have been “converted” into physical symptoms. Sensory disturbances may range from </a:t>
            </a:r>
            <a:r>
              <a:rPr lang="en-US" dirty="0" err="1" smtClean="0"/>
              <a:t>paresthesias</a:t>
            </a:r>
            <a:r>
              <a:rPr lang="en-US" dirty="0" smtClean="0"/>
              <a:t> (“peculiar” sensations) through </a:t>
            </a:r>
            <a:r>
              <a:rPr lang="en-US" dirty="0" err="1" smtClean="0"/>
              <a:t>hyperesthesias</a:t>
            </a:r>
            <a:r>
              <a:rPr lang="en-US" dirty="0" smtClean="0"/>
              <a:t> (hypersensitivity) to complete </a:t>
            </a:r>
            <a:r>
              <a:rPr lang="en-US" dirty="0" err="1" smtClean="0"/>
              <a:t>anesthesias</a:t>
            </a:r>
            <a:r>
              <a:rPr lang="en-US" dirty="0" smtClean="0"/>
              <a:t> (loss of sensation</a:t>
            </a:r>
            <a:r>
              <a:rPr lang="en-US" dirty="0" smtClean="0"/>
              <a:t>). </a:t>
            </a:r>
            <a:r>
              <a:rPr lang="en-US" dirty="0" smtClean="0"/>
              <a:t>They may involve the total skin area or any fraction of it, but the disturbances generally do not follow any anatomic distribution of </a:t>
            </a:r>
            <a:r>
              <a:rPr lang="en-US" dirty="0" smtClean="0"/>
              <a:t>the nervous system.</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fontScale="92500" lnSpcReduction="20000"/>
          </a:bodyPr>
          <a:lstStyle/>
          <a:p>
            <a:r>
              <a:rPr lang="en-US" dirty="0" smtClean="0"/>
              <a:t>In medieval</a:t>
            </a:r>
            <a:r>
              <a:rPr lang="en-US" dirty="0" smtClean="0"/>
              <a:t> times in Europe and as late as the end of the 17th century, the finding of such discrete areas of anesthesia on the body of a person was considered proof that the person was a witch. Other sensory disturbances associated with conversion disorder </a:t>
            </a:r>
            <a:r>
              <a:rPr lang="en-US" dirty="0" smtClean="0"/>
              <a:t>may encompass</a:t>
            </a:r>
            <a:r>
              <a:rPr lang="en-US" dirty="0" smtClean="0"/>
              <a:t> the special senses of vision, hearing, taste, or smell; or they may involve the experiencing of severe pain for which no organic cause can be determined.</a:t>
            </a:r>
          </a:p>
          <a:p>
            <a:r>
              <a:rPr lang="en-US" dirty="0" smtClean="0"/>
              <a:t>Motor symptoms vary from </a:t>
            </a:r>
            <a:r>
              <a:rPr lang="en-US" dirty="0" smtClean="0"/>
              <a:t>complete paralysis</a:t>
            </a:r>
            <a:r>
              <a:rPr lang="en-US" dirty="0" smtClean="0"/>
              <a:t> to tremors</a:t>
            </a:r>
            <a:r>
              <a:rPr lang="en-US" dirty="0" smtClean="0"/>
              <a:t>, tics, </a:t>
            </a:r>
            <a:r>
              <a:rPr lang="en-US" dirty="0" smtClean="0"/>
              <a:t>contractures, </a:t>
            </a:r>
            <a:r>
              <a:rPr lang="en-US" dirty="0" smtClean="0"/>
              <a:t>or convulsions</a:t>
            </a:r>
            <a:r>
              <a:rPr lang="en-US" dirty="0" smtClean="0"/>
              <a:t>. In each instance neurological examination of the affected part of the body reveals an intact neuromuscular apparatus with normal reflexes and normal electrical activity and responses to electrical stimulation.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Other motor disturbances that are at times associated with conversion disorder are loss of speech (</a:t>
            </a:r>
            <a:r>
              <a:rPr lang="en-US" dirty="0" err="1" smtClean="0"/>
              <a:t>aphonia</a:t>
            </a:r>
            <a:r>
              <a:rPr lang="en-US" dirty="0" smtClean="0"/>
              <a:t>), coughing, nausea, vomiting, or </a:t>
            </a:r>
            <a:r>
              <a:rPr lang="en-US" dirty="0" smtClean="0"/>
              <a:t>hiccupping.</a:t>
            </a:r>
          </a:p>
          <a:p>
            <a:r>
              <a:rPr lang="en-US" dirty="0" smtClean="0"/>
              <a:t>Psychic symptoms may be equally varied and are usually classified under the broad heading of dissociative reactions. Attacks of </a:t>
            </a:r>
            <a:r>
              <a:rPr lang="en-US" dirty="0" smtClean="0"/>
              <a:t> amnesia, </a:t>
            </a:r>
            <a:r>
              <a:rPr lang="en-US" dirty="0" smtClean="0"/>
              <a:t>in which the person is unable to remember who he is or anything about himself, are among the more striking of these</a:t>
            </a:r>
            <a:r>
              <a:rPr lang="en-US" dirty="0" smtClean="0"/>
              <a:t>. Sleepwalking</a:t>
            </a:r>
            <a:r>
              <a:rPr lang="en-US" dirty="0" smtClean="0"/>
              <a:t> (somnambulism) is also considered to be a dissociative reaction, as are also the occasional dramatic cases </a:t>
            </a:r>
            <a:r>
              <a:rPr lang="en-US" dirty="0" smtClean="0"/>
              <a:t>of multiple personality.</a:t>
            </a:r>
            <a:r>
              <a:rPr lang="en-US" dirty="0" smtClean="0"/>
              <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TotalTime>
  <Words>122</Words>
  <Application>Microsoft Office PowerPoint</Application>
  <PresentationFormat>On-screen Show (4:3)</PresentationFormat>
  <Paragraphs>25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          </vt:lpstr>
      <vt:lpstr>19 MAY 2020 B.A. PART I (H) PAPER III, UNIT II (SYMPTOMS DISORDER)</vt:lpstr>
      <vt:lpstr>19 MAY 2020 B.A. PART I (H) PAPER III, UNIT II (SYMPTOMS DISORDER)</vt:lpstr>
      <vt:lpstr>19 MAY 2020 B.A. PART I (H) PAPER III, UNIT II (SYMPTOMS DISORDER)</vt:lpstr>
      <vt:lpstr>19 MAY 2020 B.A. PART I (H) PAPER III, UNIT II (SYMPTOMS DISORDER)</vt:lpstr>
      <vt:lpstr>19 MAY 2020 B.A. PART I (H) PAPER III, UNIT II (SYMPTOMS DISORDER)</vt:lpstr>
      <vt:lpstr>19 MAY 2020 B.A. PART I (H) PAPER III, UNIT II (SYMPTOMS DISORDER)</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3</cp:revision>
  <dcterms:created xsi:type="dcterms:W3CDTF">2020-05-17T09:27:42Z</dcterms:created>
  <dcterms:modified xsi:type="dcterms:W3CDTF">2020-05-17T09:43:12Z</dcterms:modified>
</cp:coreProperties>
</file>