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02E74F0C-A967-42E2-9B5F-96A7C7CA863C}" type="datetimeFigureOut">
              <a:rPr lang="en-US" smtClean="0"/>
              <a:t>10-05-2020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EA28E435-BD8E-436C-82C2-C78FF743CDF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E74F0C-A967-42E2-9B5F-96A7C7CA863C}"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8E435-BD8E-436C-82C2-C78FF743CDF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E74F0C-A967-42E2-9B5F-96A7C7CA863C}"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8E435-BD8E-436C-82C2-C78FF743CDF0}"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E74F0C-A967-42E2-9B5F-96A7C7CA863C}"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8E435-BD8E-436C-82C2-C78FF743CDF0}"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02E74F0C-A967-42E2-9B5F-96A7C7CA863C}" type="datetimeFigureOut">
              <a:rPr lang="en-US" smtClean="0"/>
              <a:t>10-05-2020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28E435-BD8E-436C-82C2-C78FF743CDF0}"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2E74F0C-A967-42E2-9B5F-96A7C7CA863C}" type="datetimeFigureOut">
              <a:rPr lang="en-US" smtClean="0"/>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8E435-BD8E-436C-82C2-C78FF743CDF0}"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02E74F0C-A967-42E2-9B5F-96A7C7CA863C}" type="datetimeFigureOut">
              <a:rPr lang="en-US" smtClean="0"/>
              <a:t>10-05-2020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28E435-BD8E-436C-82C2-C78FF743CDF0}"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2E74F0C-A967-42E2-9B5F-96A7C7CA863C}" type="datetimeFigureOut">
              <a:rPr lang="en-US" smtClean="0"/>
              <a:t>10-05-2020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28E435-BD8E-436C-82C2-C78FF743CDF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E74F0C-A967-42E2-9B5F-96A7C7CA863C}" type="datetimeFigureOut">
              <a:rPr lang="en-US" smtClean="0"/>
              <a:t>10-05-2020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28E435-BD8E-436C-82C2-C78FF743CDF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2E74F0C-A967-42E2-9B5F-96A7C7CA863C}" type="datetimeFigureOut">
              <a:rPr lang="en-US" smtClean="0"/>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28E435-BD8E-436C-82C2-C78FF743CDF0}"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02E74F0C-A967-42E2-9B5F-96A7C7CA863C}" type="datetimeFigureOut">
              <a:rPr lang="en-US" smtClean="0"/>
              <a:t>10-05-2020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EA28E435-BD8E-436C-82C2-C78FF743CDF0}"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02E74F0C-A967-42E2-9B5F-96A7C7CA863C}" type="datetimeFigureOut">
              <a:rPr lang="en-US" smtClean="0"/>
              <a:t>10-05-2020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EA28E435-BD8E-436C-82C2-C78FF743CDF0}"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hyperlink" Target="mailto:bkranjeeta@gmail.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752600"/>
            <a:ext cx="7699248" cy="1524000"/>
          </a:xfrm>
        </p:spPr>
        <p:txBody>
          <a:bodyPr>
            <a:normAutofit fontScale="90000"/>
          </a:bodyPr>
          <a:lstStyle/>
          <a:p>
            <a:pPr algn="l"/>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
        <p:nvSpPr>
          <p:cNvPr id="3" name="Subtitle 2"/>
          <p:cNvSpPr>
            <a:spLocks noGrp="1"/>
          </p:cNvSpPr>
          <p:nvPr>
            <p:ph type="subTitle" idx="1"/>
          </p:nvPr>
        </p:nvSpPr>
        <p:spPr/>
        <p:txBody>
          <a:bodyPr>
            <a:normAutofit fontScale="85000" lnSpcReduction="20000"/>
          </a:bodyPr>
          <a:lstStyle/>
          <a:p>
            <a:pPr algn="ctr"/>
            <a:r>
              <a:rPr lang="en-US" b="1" dirty="0" smtClean="0"/>
              <a:t>KUMARI RANJEETA</a:t>
            </a:r>
          </a:p>
          <a:p>
            <a:pPr algn="ctr"/>
            <a:r>
              <a:rPr lang="en-US" b="1" dirty="0" smtClean="0"/>
              <a:t>GUEST FACULTY</a:t>
            </a:r>
          </a:p>
          <a:p>
            <a:pPr algn="ctr"/>
            <a:r>
              <a:rPr lang="en-US" b="1" dirty="0" smtClean="0"/>
              <a:t>M. L. ARYA COLLEGE, DEPTT. OF PSYCHOLOGY</a:t>
            </a:r>
          </a:p>
          <a:p>
            <a:pPr algn="ctr"/>
            <a:r>
              <a:rPr lang="en-US" b="1" dirty="0" smtClean="0"/>
              <a:t>E-mail- </a:t>
            </a:r>
            <a:r>
              <a:rPr lang="en-US" b="1" dirty="0" smtClean="0">
                <a:hlinkClick r:id="rId2"/>
              </a:rPr>
              <a:t>bkranjeeta@gmail.com</a:t>
            </a:r>
            <a:endParaRPr lang="en-US" b="1" dirty="0" smtClean="0"/>
          </a:p>
          <a:p>
            <a:pPr algn="ctr"/>
            <a:r>
              <a:rPr lang="en-US" b="1" dirty="0" smtClean="0"/>
              <a:t>Mb. No.- 8969020842</a:t>
            </a:r>
            <a:endParaRPr lang="en-US" dirty="0" smtClean="0"/>
          </a:p>
          <a:p>
            <a:pPr algn="ctr"/>
            <a:endParaRPr lang="en-US" dirty="0"/>
          </a:p>
        </p:txBody>
      </p:sp>
      <p:pic>
        <p:nvPicPr>
          <p:cNvPr id="5" name="Picture 4"/>
          <p:cNvPicPr/>
          <p:nvPr/>
        </p:nvPicPr>
        <p:blipFill>
          <a:blip r:embed="rId3"/>
          <a:srcRect/>
          <a:stretch>
            <a:fillRect/>
          </a:stretch>
        </p:blipFill>
        <p:spPr bwMode="auto">
          <a:xfrm>
            <a:off x="3505200" y="381000"/>
            <a:ext cx="1371600" cy="1219200"/>
          </a:xfrm>
          <a:prstGeom prst="rect">
            <a:avLst/>
          </a:prstGeom>
          <a:noFill/>
          <a:ln w="9525">
            <a:noFill/>
            <a:miter lim="800000"/>
            <a:headEnd/>
            <a:tailEnd/>
          </a:ln>
        </p:spPr>
      </p:pic>
      <p:sp>
        <p:nvSpPr>
          <p:cNvPr id="6" name="Rectangle 5"/>
          <p:cNvSpPr/>
          <p:nvPr/>
        </p:nvSpPr>
        <p:spPr>
          <a:xfrm>
            <a:off x="1219200" y="1752600"/>
            <a:ext cx="6858000" cy="1446550"/>
          </a:xfrm>
          <a:prstGeom prst="rect">
            <a:avLst/>
          </a:prstGeom>
        </p:spPr>
        <p:txBody>
          <a:bodyPr wrap="square">
            <a:spAutoFit/>
          </a:bodyPr>
          <a:lstStyle/>
          <a:p>
            <a:pPr algn="ctr"/>
            <a:r>
              <a:rPr lang="en-US" sz="4400" dirty="0" smtClean="0">
                <a:latin typeface="Baskerville Old Face" pitchFamily="18" charset="0"/>
              </a:rPr>
              <a:t>B.A. PART II (H) </a:t>
            </a:r>
            <a:r>
              <a:rPr lang="en-US" sz="4400" dirty="0" smtClean="0">
                <a:latin typeface="Baskerville Old Face" pitchFamily="18" charset="0"/>
              </a:rPr>
              <a:t>18</a:t>
            </a:r>
            <a:r>
              <a:rPr lang="en-US" sz="4400" baseline="30000" dirty="0" smtClean="0">
                <a:latin typeface="Baskerville Old Face" pitchFamily="18" charset="0"/>
              </a:rPr>
              <a:t>TH</a:t>
            </a:r>
            <a:r>
              <a:rPr lang="en-US" sz="4400" dirty="0" smtClean="0">
                <a:latin typeface="Baskerville Old Face" pitchFamily="18" charset="0"/>
              </a:rPr>
              <a:t> </a:t>
            </a:r>
            <a:r>
              <a:rPr lang="en-US" sz="4400" dirty="0" smtClean="0">
                <a:latin typeface="Baskerville Old Face" pitchFamily="18" charset="0"/>
              </a:rPr>
              <a:t>MAY 2020</a:t>
            </a:r>
            <a:endParaRPr lang="en-US" sz="4400" dirty="0">
              <a:latin typeface="Baskerville Old Face"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a:t>
            </a:r>
            <a:r>
              <a:rPr lang="en-US" sz="2800" b="1" dirty="0" smtClean="0">
                <a:solidFill>
                  <a:schemeClr val="tx1"/>
                </a:solidFill>
              </a:rPr>
              <a:t>IV (UNDERSTANDING DEVIANT BEHAVIOUR)</a:t>
            </a:r>
            <a:endParaRPr lang="en-US" sz="2800" dirty="0"/>
          </a:p>
        </p:txBody>
      </p:sp>
      <p:sp>
        <p:nvSpPr>
          <p:cNvPr id="3" name="Content Placeholder 2"/>
          <p:cNvSpPr>
            <a:spLocks noGrp="1"/>
          </p:cNvSpPr>
          <p:nvPr>
            <p:ph idx="1"/>
          </p:nvPr>
        </p:nvSpPr>
        <p:spPr/>
        <p:txBody>
          <a:bodyPr/>
          <a:lstStyle/>
          <a:p>
            <a:pPr algn="ctr">
              <a:buNone/>
            </a:pPr>
            <a:r>
              <a:rPr lang="en-US" b="1" u="sng" dirty="0" smtClean="0"/>
              <a:t>NATURE OF DELINQUENCY</a:t>
            </a:r>
          </a:p>
          <a:p>
            <a:r>
              <a:rPr lang="en-US" dirty="0" smtClean="0"/>
              <a:t>The term delinquency refers to either something that is late in being done, such as making a late credit card payment, or to improper or criminal behavior. In a legal context, delinquency is most often used in reference to the disorderly or illegal actions engaged in by a youth. According to </a:t>
            </a:r>
            <a:r>
              <a:rPr lang="en-US" b="1" dirty="0" smtClean="0"/>
              <a:t>Freud</a:t>
            </a:r>
            <a:r>
              <a:rPr lang="en-US" dirty="0" smtClean="0"/>
              <a:t>, criminal or juvenile delinquent is one who is suffering from weak ego control over the id and obtaining psychic relief from being caught and </a:t>
            </a:r>
            <a:r>
              <a:rPr lang="en-US" dirty="0" smtClean="0"/>
              <a:t>punished.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a:t>
            </a:r>
            <a:r>
              <a:rPr lang="en-US" sz="2800" b="1" dirty="0" smtClean="0">
                <a:solidFill>
                  <a:schemeClr val="tx1"/>
                </a:solidFill>
              </a:rPr>
              <a:t>IV (UNDERSTANDING DEVIANT BEHAVIOUR)</a:t>
            </a:r>
            <a:endParaRPr lang="en-US" sz="2800" dirty="0"/>
          </a:p>
        </p:txBody>
      </p:sp>
      <p:sp>
        <p:nvSpPr>
          <p:cNvPr id="3" name="Content Placeholder 2"/>
          <p:cNvSpPr>
            <a:spLocks noGrp="1"/>
          </p:cNvSpPr>
          <p:nvPr>
            <p:ph idx="1"/>
          </p:nvPr>
        </p:nvSpPr>
        <p:spPr/>
        <p:txBody>
          <a:bodyPr>
            <a:normAutofit fontScale="85000" lnSpcReduction="10000"/>
          </a:bodyPr>
          <a:lstStyle/>
          <a:p>
            <a:r>
              <a:rPr lang="en-US" dirty="0" smtClean="0"/>
              <a:t>Some of the </a:t>
            </a:r>
            <a:r>
              <a:rPr lang="en-US" dirty="0" smtClean="0"/>
              <a:t>delinquency theories </a:t>
            </a:r>
            <a:r>
              <a:rPr lang="en-US" dirty="0" smtClean="0"/>
              <a:t>are briefly described below. </a:t>
            </a:r>
            <a:endParaRPr lang="en-US" dirty="0" smtClean="0"/>
          </a:p>
          <a:p>
            <a:r>
              <a:rPr lang="en-US" b="1" u="sng" dirty="0" smtClean="0"/>
              <a:t>(</a:t>
            </a:r>
            <a:r>
              <a:rPr lang="en-US" b="1" u="sng" dirty="0" smtClean="0"/>
              <a:t>A) Biogenic </a:t>
            </a:r>
            <a:r>
              <a:rPr lang="en-US" b="1" u="sng" dirty="0" smtClean="0"/>
              <a:t>Theory: </a:t>
            </a:r>
            <a:r>
              <a:rPr lang="en-US" dirty="0" smtClean="0"/>
              <a:t>Biogenic theory is based upon the conception that the natural body structure of criminals is generally different from normal human beings. The criminality in a human being is therefore a biological phenomenon, whose criminal tendency originates from his physical </a:t>
            </a:r>
            <a:r>
              <a:rPr lang="en-US" dirty="0" smtClean="0"/>
              <a:t>character.</a:t>
            </a:r>
          </a:p>
          <a:p>
            <a:r>
              <a:rPr lang="en-US" b="1" u="sng" dirty="0" smtClean="0"/>
              <a:t>(B) Psychogenic </a:t>
            </a:r>
            <a:r>
              <a:rPr lang="en-US" b="1" u="sng" dirty="0" smtClean="0"/>
              <a:t>Theory: </a:t>
            </a:r>
            <a:r>
              <a:rPr lang="en-US" dirty="0" smtClean="0"/>
              <a:t>Psychogenic theory is based upon the emotional </a:t>
            </a:r>
            <a:r>
              <a:rPr lang="en-US" dirty="0" err="1" smtClean="0"/>
              <a:t>physcology</a:t>
            </a:r>
            <a:r>
              <a:rPr lang="en-US" dirty="0" smtClean="0"/>
              <a:t> of the delinquent. </a:t>
            </a:r>
            <a:r>
              <a:rPr lang="en-US" dirty="0" err="1" smtClean="0"/>
              <a:t>Hirschi</a:t>
            </a:r>
            <a:r>
              <a:rPr lang="en-US" dirty="0" smtClean="0"/>
              <a:t> stated that all theories are based on these aspects. </a:t>
            </a:r>
            <a:endParaRPr lang="en-US" dirty="0" smtClean="0"/>
          </a:p>
          <a:p>
            <a:r>
              <a:rPr lang="en-US" b="1" dirty="0" err="1" smtClean="0"/>
              <a:t>i</a:t>
            </a:r>
            <a:r>
              <a:rPr lang="en-US" b="1" dirty="0" smtClean="0"/>
              <a:t>. </a:t>
            </a:r>
            <a:r>
              <a:rPr lang="en-US" dirty="0" smtClean="0"/>
              <a:t>Motivational </a:t>
            </a:r>
            <a:r>
              <a:rPr lang="en-US" dirty="0" smtClean="0"/>
              <a:t>theory, which describes that statutory desires that are in compliance with laws if not satisfied may diverge a person into deviant </a:t>
            </a:r>
            <a:r>
              <a:rPr lang="en-US" dirty="0" err="1" smtClean="0"/>
              <a:t>behaviour</a:t>
            </a:r>
            <a:r>
              <a:rPr lang="en-US" dirty="0" smtClean="0"/>
              <a:t>.</a:t>
            </a:r>
            <a:endParaRPr lang="en-US" b="1" u="sng"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a:t>
            </a:r>
            <a:r>
              <a:rPr lang="en-US" sz="2800" b="1" dirty="0" smtClean="0">
                <a:solidFill>
                  <a:schemeClr val="tx1"/>
                </a:solidFill>
              </a:rPr>
              <a:t>IV (UNDERSTANDING DEVIANT BEHAVIOUR)</a:t>
            </a:r>
            <a:endParaRPr lang="en-US" sz="2800" dirty="0"/>
          </a:p>
        </p:txBody>
      </p:sp>
      <p:sp>
        <p:nvSpPr>
          <p:cNvPr id="3" name="Content Placeholder 2"/>
          <p:cNvSpPr>
            <a:spLocks noGrp="1"/>
          </p:cNvSpPr>
          <p:nvPr>
            <p:ph idx="1"/>
          </p:nvPr>
        </p:nvSpPr>
        <p:spPr/>
        <p:txBody>
          <a:bodyPr/>
          <a:lstStyle/>
          <a:p>
            <a:r>
              <a:rPr lang="en-US" b="1" dirty="0" smtClean="0"/>
              <a:t>i</a:t>
            </a:r>
            <a:r>
              <a:rPr lang="en-US" b="1" dirty="0" smtClean="0"/>
              <a:t>i.</a:t>
            </a:r>
            <a:r>
              <a:rPr lang="en-US" dirty="0" smtClean="0"/>
              <a:t> </a:t>
            </a:r>
            <a:r>
              <a:rPr lang="en-US" dirty="0" smtClean="0"/>
              <a:t>Control perspectives – a person is free to commit delinquency acts because his ties to the conventional is based on the cultural deviance which says that deviant conforms to set of standards not accepted by a larger or more powerful </a:t>
            </a:r>
            <a:r>
              <a:rPr lang="en-US" dirty="0" smtClean="0"/>
              <a:t>society.</a:t>
            </a:r>
          </a:p>
          <a:p>
            <a:r>
              <a:rPr lang="en-US" b="1" u="sng" dirty="0" smtClean="0"/>
              <a:t>(C) Psychiatric </a:t>
            </a:r>
            <a:r>
              <a:rPr lang="en-US" b="1" u="sng" dirty="0" smtClean="0"/>
              <a:t>Theory: </a:t>
            </a:r>
            <a:r>
              <a:rPr lang="en-US" dirty="0" err="1" smtClean="0"/>
              <a:t>Airchorn</a:t>
            </a:r>
            <a:r>
              <a:rPr lang="en-US" dirty="0" smtClean="0"/>
              <a:t> </a:t>
            </a:r>
            <a:r>
              <a:rPr lang="en-US" dirty="0" smtClean="0"/>
              <a:t>said that “there must be something in child himself which environment changes his behavior towards delinquency”. Delinquents behave in a way as they want to do because they are abnormal persons.</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a:t>
            </a:r>
            <a:r>
              <a:rPr lang="en-US" sz="2800" b="1" dirty="0" smtClean="0">
                <a:solidFill>
                  <a:schemeClr val="tx1"/>
                </a:solidFill>
              </a:rPr>
              <a:t>IV (UNDERSTANDING DEVIANT BEHAVIOUR)</a:t>
            </a:r>
            <a:endParaRPr lang="en-US" sz="2800" dirty="0"/>
          </a:p>
        </p:txBody>
      </p:sp>
      <p:sp>
        <p:nvSpPr>
          <p:cNvPr id="3" name="Content Placeholder 2"/>
          <p:cNvSpPr>
            <a:spLocks noGrp="1"/>
          </p:cNvSpPr>
          <p:nvPr>
            <p:ph idx="1"/>
          </p:nvPr>
        </p:nvSpPr>
        <p:spPr/>
        <p:txBody>
          <a:bodyPr/>
          <a:lstStyle/>
          <a:p>
            <a:r>
              <a:rPr lang="en-US" b="1" u="sng" dirty="0" smtClean="0"/>
              <a:t>(D) Medico-Biological Theory </a:t>
            </a:r>
            <a:r>
              <a:rPr lang="en-US" b="1" u="sng" dirty="0" smtClean="0"/>
              <a:t>: </a:t>
            </a:r>
            <a:r>
              <a:rPr lang="en-US" dirty="0" smtClean="0"/>
              <a:t>“</a:t>
            </a:r>
            <a:r>
              <a:rPr lang="en-US" dirty="0" smtClean="0"/>
              <a:t>Medico biological” theory would include the genetic factors, substance balances within the organism and undoubtedly the impact of physical illness on his </a:t>
            </a:r>
            <a:r>
              <a:rPr lang="en-US" dirty="0" err="1" smtClean="0"/>
              <a:t>behaviour</a:t>
            </a:r>
            <a:r>
              <a:rPr lang="en-US" dirty="0" smtClean="0"/>
              <a:t>.</a:t>
            </a:r>
          </a:p>
          <a:p>
            <a:r>
              <a:rPr lang="en-US" b="1" u="sng" dirty="0" smtClean="0"/>
              <a:t>(E) The classical </a:t>
            </a:r>
            <a:r>
              <a:rPr lang="en-US" b="1" u="sng" dirty="0" smtClean="0"/>
              <a:t>Theory: </a:t>
            </a:r>
            <a:r>
              <a:rPr lang="en-US" dirty="0" smtClean="0"/>
              <a:t>The </a:t>
            </a:r>
            <a:r>
              <a:rPr lang="en-US" dirty="0" smtClean="0"/>
              <a:t>Classical theorists on the assumption of free will stated that the criminal is morally responsible so he should therefore receive a punishment according to that moral guilt. So, there were penalties according to the moral turpitude involved in the offence and crime.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2800" b="1" dirty="0" smtClean="0">
                <a:solidFill>
                  <a:schemeClr val="tx1"/>
                </a:solidFill>
              </a:rPr>
              <a:t>18 </a:t>
            </a:r>
            <a:r>
              <a:rPr lang="en-US" sz="2800" b="1" dirty="0" smtClean="0">
                <a:solidFill>
                  <a:schemeClr val="tx1"/>
                </a:solidFill>
              </a:rPr>
              <a:t>MAY 2020</a:t>
            </a:r>
            <a:br>
              <a:rPr lang="en-US" sz="2800" b="1" dirty="0" smtClean="0">
                <a:solidFill>
                  <a:schemeClr val="tx1"/>
                </a:solidFill>
              </a:rPr>
            </a:br>
            <a:r>
              <a:rPr lang="en-US" sz="2800" b="1" dirty="0" smtClean="0">
                <a:solidFill>
                  <a:schemeClr val="tx1"/>
                </a:solidFill>
              </a:rPr>
              <a:t>B.A. PART II (H) PAPER III,UNIT </a:t>
            </a:r>
            <a:r>
              <a:rPr lang="en-US" sz="2800" b="1" dirty="0" smtClean="0">
                <a:solidFill>
                  <a:schemeClr val="tx1"/>
                </a:solidFill>
              </a:rPr>
              <a:t>IV (UNDERSTANDING DEVIANT BEHAVIOUR)</a:t>
            </a:r>
            <a:endParaRPr lang="en-US" sz="2800" dirty="0"/>
          </a:p>
        </p:txBody>
      </p:sp>
      <p:sp>
        <p:nvSpPr>
          <p:cNvPr id="3" name="Content Placeholder 2"/>
          <p:cNvSpPr>
            <a:spLocks noGrp="1"/>
          </p:cNvSpPr>
          <p:nvPr>
            <p:ph idx="1"/>
          </p:nvPr>
        </p:nvSpPr>
        <p:spPr/>
        <p:txBody>
          <a:bodyPr/>
          <a:lstStyle/>
          <a:p>
            <a:r>
              <a:rPr lang="en-US" b="1" u="sng" dirty="0" smtClean="0"/>
              <a:t>(F) Multi-causal </a:t>
            </a:r>
            <a:r>
              <a:rPr lang="en-US" b="1" u="sng" dirty="0" smtClean="0"/>
              <a:t>Theory: </a:t>
            </a:r>
            <a:r>
              <a:rPr lang="en-US" dirty="0" smtClean="0"/>
              <a:t>According to Abrahamsen, 10 “a criminal act is the sum of a </a:t>
            </a:r>
            <a:r>
              <a:rPr lang="en-US" dirty="0" smtClean="0"/>
              <a:t>person’s criminals </a:t>
            </a:r>
            <a:r>
              <a:rPr lang="en-US" dirty="0" smtClean="0"/>
              <a:t>tendencies plus his total situation divided by the amount of his resistance</a:t>
            </a:r>
            <a:r>
              <a:rPr lang="en-US" dirty="0" smtClean="0"/>
              <a:t>.”</a:t>
            </a:r>
          </a:p>
          <a:p>
            <a:r>
              <a:rPr lang="en-US" dirty="0" smtClean="0"/>
              <a:t>The root of delinquency lies in both in nurture and nature of a person. Greed of a candy may indulge one child to theft while adventurous spirit might lead another child to run away with </a:t>
            </a:r>
            <a:r>
              <a:rPr lang="en-US" dirty="0" smtClean="0"/>
              <a:t>somebody’s </a:t>
            </a:r>
            <a:r>
              <a:rPr lang="en-US" dirty="0" smtClean="0"/>
              <a:t>car. Recent sociologists, psychiatrists and criminologists agree that delinquency is a result of innumerable </a:t>
            </a:r>
            <a:r>
              <a:rPr lang="en-US" dirty="0" smtClean="0"/>
              <a:t>factors.</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091673" y="2967335"/>
            <a:ext cx="4322658"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THANK YOU</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39</TotalTime>
  <Words>430</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Flow</vt:lpstr>
      <vt:lpstr>          </vt:lpstr>
      <vt:lpstr>18 MAY 2020 B.A. PART II (H) PAPER III,UNIT IV (UNDERSTANDING DEVIANT BEHAVIOUR)</vt:lpstr>
      <vt:lpstr>18 MAY 2020 B.A. PART II (H) PAPER III,UNIT IV (UNDERSTANDING DEVIANT BEHAVIOUR)</vt:lpstr>
      <vt:lpstr>18 MAY 2020 B.A. PART II (H) PAPER III,UNIT IV (UNDERSTANDING DEVIANT BEHAVIOUR)</vt:lpstr>
      <vt:lpstr>18 MAY 2020 B.A. PART II (H) PAPER III,UNIT IV (UNDERSTANDING DEVIANT BEHAVIOUR)</vt:lpstr>
      <vt:lpstr>18 MAY 2020 B.A. PART II (H) PAPER III,UNIT IV (UNDERSTANDING DEVIANT BEHAVIOUR)</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smart</dc:creator>
  <cp:lastModifiedBy>smart</cp:lastModifiedBy>
  <cp:revision>4</cp:revision>
  <dcterms:created xsi:type="dcterms:W3CDTF">2020-05-10T14:19:59Z</dcterms:created>
  <dcterms:modified xsi:type="dcterms:W3CDTF">2020-05-10T14:59:43Z</dcterms:modified>
</cp:coreProperties>
</file>