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5" r:id="rId2"/>
    <p:sldId id="266" r:id="rId3"/>
    <p:sldId id="268" r:id="rId4"/>
    <p:sldId id="267" r:id="rId5"/>
    <p:sldId id="269" r:id="rId6"/>
    <p:sldId id="270" r:id="rId7"/>
    <p:sldId id="27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5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585"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587" name="Date Placeholder 29"/>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588" name="Footer Placeholder 18"/>
          <p:cNvSpPr>
            <a:spLocks noGrp="1"/>
          </p:cNvSpPr>
          <p:nvPr>
            <p:ph type="ftr" sz="quarter" idx="11"/>
          </p:nvPr>
        </p:nvSpPr>
        <p:spPr/>
        <p:txBody>
          <a:bodyPr/>
          <a:lstStyle/>
          <a:p>
            <a:endParaRPr lang="en-US"/>
          </a:p>
        </p:txBody>
      </p:sp>
      <p:sp>
        <p:nvSpPr>
          <p:cNvPr id="1048589" name="Slide Number Placeholder 26"/>
          <p:cNvSpPr>
            <a:spLocks noGrp="1"/>
          </p:cNvSpPr>
          <p:nvPr>
            <p:ph type="sldNum" sz="quarter" idx="12"/>
          </p:nvPr>
        </p:nvSpPr>
        <p:spPr/>
        <p:txBody>
          <a:bodyPr/>
          <a:lstStyle/>
          <a:p>
            <a:fld id="{EA28E435-BD8E-436C-82C2-C78FF743CD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0" name="Title 1"/>
          <p:cNvSpPr>
            <a:spLocks noGrp="1"/>
          </p:cNvSpPr>
          <p:nvPr>
            <p:ph type="title"/>
          </p:nvPr>
        </p:nvSpPr>
        <p:spPr/>
        <p:txBody>
          <a:bodyPr/>
          <a:lstStyle/>
          <a:p>
            <a:r>
              <a:rPr kumimoji="0" lang="en-US" smtClean="0"/>
              <a:t>Click to edit Master title style</a:t>
            </a:r>
            <a:endParaRPr kumimoji="0" lang="en-US"/>
          </a:p>
        </p:txBody>
      </p:sp>
      <p:sp>
        <p:nvSpPr>
          <p:cNvPr id="1048651"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2" name="Date Placeholder 3"/>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53" name="Footer Placeholder 4"/>
          <p:cNvSpPr>
            <a:spLocks noGrp="1"/>
          </p:cNvSpPr>
          <p:nvPr>
            <p:ph type="ftr" sz="quarter" idx="11"/>
          </p:nvPr>
        </p:nvSpPr>
        <p:spPr/>
        <p:txBody>
          <a:bodyPr/>
          <a:lstStyle/>
          <a:p>
            <a:endParaRPr lang="en-US"/>
          </a:p>
        </p:txBody>
      </p:sp>
      <p:sp>
        <p:nvSpPr>
          <p:cNvPr id="1048654" name="Slide Number Placeholder 5"/>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30"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1048631"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32" name="Date Placeholder 3"/>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33" name="Footer Placeholder 4"/>
          <p:cNvSpPr>
            <a:spLocks noGrp="1"/>
          </p:cNvSpPr>
          <p:nvPr>
            <p:ph type="ftr" sz="quarter" idx="11"/>
          </p:nvPr>
        </p:nvSpPr>
        <p:spPr/>
        <p:txBody>
          <a:bodyPr/>
          <a:lstStyle/>
          <a:p>
            <a:endParaRPr lang="en-US"/>
          </a:p>
        </p:txBody>
      </p:sp>
      <p:sp>
        <p:nvSpPr>
          <p:cNvPr id="1048634" name="Slide Number Placeholder 5"/>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kumimoji="0" lang="en-US" smtClean="0"/>
              <a:t>Click to edit Master title style</a:t>
            </a:r>
            <a:endParaRPr kumimoji="0" lang="en-US"/>
          </a:p>
        </p:txBody>
      </p:sp>
      <p:sp>
        <p:nvSpPr>
          <p:cNvPr id="1048594"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595" name="Date Placeholder 3"/>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45"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46"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47" name="Date Placeholder 3"/>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48" name="Footer Placeholder 4"/>
          <p:cNvSpPr>
            <a:spLocks noGrp="1"/>
          </p:cNvSpPr>
          <p:nvPr>
            <p:ph type="ftr" sz="quarter" idx="11"/>
          </p:nvPr>
        </p:nvSpPr>
        <p:spPr/>
        <p:txBody>
          <a:bodyPr/>
          <a:lstStyle/>
          <a:p>
            <a:endParaRPr lang="en-US"/>
          </a:p>
        </p:txBody>
      </p:sp>
      <p:sp>
        <p:nvSpPr>
          <p:cNvPr id="1048649" name="Slide Number Placeholder 5"/>
          <p:cNvSpPr>
            <a:spLocks noGrp="1"/>
          </p:cNvSpPr>
          <p:nvPr>
            <p:ph type="sldNum" sz="quarter" idx="12"/>
          </p:nvPr>
        </p:nvSpPr>
        <p:spPr/>
        <p:txBody>
          <a:bodyPr/>
          <a:lstStyle/>
          <a:p>
            <a:fld id="{EA28E435-BD8E-436C-82C2-C78FF743CD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104861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1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15" name="Date Placeholder 4"/>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16" name="Footer Placeholder 5"/>
          <p:cNvSpPr>
            <a:spLocks noGrp="1"/>
          </p:cNvSpPr>
          <p:nvPr>
            <p:ph type="ftr" sz="quarter" idx="11"/>
          </p:nvPr>
        </p:nvSpPr>
        <p:spPr/>
        <p:txBody>
          <a:bodyPr/>
          <a:lstStyle/>
          <a:p>
            <a:endParaRPr lang="en-US"/>
          </a:p>
        </p:txBody>
      </p:sp>
      <p:sp>
        <p:nvSpPr>
          <p:cNvPr id="1048617" name="Slide Number Placeholder 6"/>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18" name="Title 1"/>
          <p:cNvSpPr>
            <a:spLocks noGrp="1"/>
          </p:cNvSpPr>
          <p:nvPr>
            <p:ph type="title"/>
          </p:nvPr>
        </p:nvSpPr>
        <p:spPr>
          <a:xfrm>
            <a:off x="457200" y="704088"/>
            <a:ext cx="8229600" cy="1143000"/>
          </a:xfrm>
        </p:spPr>
        <p:txBody>
          <a:bodyPr tIns="45720" anchor="b"/>
          <a:lstStyle/>
          <a:p>
            <a:r>
              <a:rPr kumimoji="0" lang="en-US" smtClean="0"/>
              <a:t>Click to edit Master title style</a:t>
            </a:r>
            <a:endParaRPr kumimoji="0" lang="en-US"/>
          </a:p>
        </p:txBody>
      </p:sp>
      <p:sp>
        <p:nvSpPr>
          <p:cNvPr id="1048619"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20"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21"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22"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23" name="Date Placeholder 6"/>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24" name="Footer Placeholder 7"/>
          <p:cNvSpPr>
            <a:spLocks noGrp="1"/>
          </p:cNvSpPr>
          <p:nvPr>
            <p:ph type="ftr" sz="quarter" idx="11"/>
          </p:nvPr>
        </p:nvSpPr>
        <p:spPr/>
        <p:txBody>
          <a:bodyPr/>
          <a:lstStyle/>
          <a:p>
            <a:endParaRPr lang="en-US"/>
          </a:p>
        </p:txBody>
      </p:sp>
      <p:sp>
        <p:nvSpPr>
          <p:cNvPr id="1048625" name="Slide Number Placeholder 8"/>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6"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27" name="Date Placeholder 2"/>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28" name="Footer Placeholder 3"/>
          <p:cNvSpPr>
            <a:spLocks noGrp="1"/>
          </p:cNvSpPr>
          <p:nvPr>
            <p:ph type="ftr" sz="quarter" idx="11"/>
          </p:nvPr>
        </p:nvSpPr>
        <p:spPr/>
        <p:txBody>
          <a:bodyPr/>
          <a:lstStyle/>
          <a:p>
            <a:endParaRPr lang="en-US"/>
          </a:p>
        </p:txBody>
      </p:sp>
      <p:sp>
        <p:nvSpPr>
          <p:cNvPr id="1048629" name="Slide Number Placeholder 4"/>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08" name="Date Placeholder 1"/>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09" name="Footer Placeholder 2"/>
          <p:cNvSpPr>
            <a:spLocks noGrp="1"/>
          </p:cNvSpPr>
          <p:nvPr>
            <p:ph type="ftr" sz="quarter" idx="11"/>
          </p:nvPr>
        </p:nvSpPr>
        <p:spPr/>
        <p:txBody>
          <a:bodyPr/>
          <a:lstStyle/>
          <a:p>
            <a:endParaRPr lang="en-US"/>
          </a:p>
        </p:txBody>
      </p:sp>
      <p:sp>
        <p:nvSpPr>
          <p:cNvPr id="1048610" name="Slide Number Placeholder 3"/>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55"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56"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1048657"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8" name="Date Placeholder 4"/>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59" name="Footer Placeholder 5"/>
          <p:cNvSpPr>
            <a:spLocks noGrp="1"/>
          </p:cNvSpPr>
          <p:nvPr>
            <p:ph type="ftr" sz="quarter" idx="11"/>
          </p:nvPr>
        </p:nvSpPr>
        <p:spPr/>
        <p:txBody>
          <a:bodyPr/>
          <a:lstStyle/>
          <a:p>
            <a:endParaRPr lang="en-US"/>
          </a:p>
        </p:txBody>
      </p:sp>
      <p:sp>
        <p:nvSpPr>
          <p:cNvPr id="1048660" name="Slide Number Placeholder 6"/>
          <p:cNvSpPr>
            <a:spLocks noGrp="1"/>
          </p:cNvSpPr>
          <p:nvPr>
            <p:ph type="sldNum" sz="quarter" idx="12"/>
          </p:nvPr>
        </p:nvSpPr>
        <p:spPr/>
        <p:txBody>
          <a:bodyPr/>
          <a:lstStyle/>
          <a:p>
            <a:fld id="{EA28E435-BD8E-436C-82C2-C78FF743CD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35"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36"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37"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1048638"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39" name="Date Placeholder 4"/>
          <p:cNvSpPr>
            <a:spLocks noGrp="1"/>
          </p:cNvSpPr>
          <p:nvPr>
            <p:ph type="dt" sz="half" idx="10"/>
          </p:nvPr>
        </p:nvSpPr>
        <p:spPr/>
        <p:txBody>
          <a:bodyPr/>
          <a:lstStyle/>
          <a:p>
            <a:fld id="{02E74F0C-A967-42E2-9B5F-96A7C7CA863C}" type="datetimeFigureOut">
              <a:rPr lang="en-US" smtClean="0"/>
              <a:pPr/>
              <a:t>5/27/2020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a:xfrm>
            <a:off x="8077200" y="6356350"/>
            <a:ext cx="609600" cy="365125"/>
          </a:xfrm>
        </p:spPr>
        <p:txBody>
          <a:bodyPr/>
          <a:lstStyle/>
          <a:p>
            <a:fld id="{EA28E435-BD8E-436C-82C2-C78FF743CDF0}" type="slidenum">
              <a:rPr lang="en-US" smtClean="0"/>
              <a:pPr/>
              <a:t>‹#›</a:t>
            </a:fld>
            <a:endParaRPr lang="en-US"/>
          </a:p>
        </p:txBody>
      </p:sp>
      <p:sp>
        <p:nvSpPr>
          <p:cNvPr id="1048642"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48643"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44"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E74F0C-A967-42E2-9B5F-96A7C7CA863C}" type="datetimeFigureOut">
              <a:rPr lang="en-US" smtClean="0"/>
              <a:pPr/>
              <a:t>5/27/2020</a:t>
            </a:fld>
            <a:endParaRPr lang="en-US"/>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28E435-BD8E-436C-82C2-C78FF743CDF0}" type="slidenum">
              <a:rPr lang="en-US" smtClean="0"/>
              <a:pPr/>
              <a:t>‹#›</a:t>
            </a:fld>
            <a:endParaRPr lang="en-US"/>
          </a:p>
        </p:txBody>
      </p:sp>
      <p:grpSp>
        <p:nvGrpSpPr>
          <p:cNvPr id="10"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1048591" name="Subtitle 2"/>
          <p:cNvSpPr>
            <a:spLocks noGrp="1"/>
          </p:cNvSpPr>
          <p:nvPr>
            <p:ph type="subTitle" idx="1"/>
          </p:nvPr>
        </p:nvSpPr>
        <p:spPr/>
        <p:txBody>
          <a:bodyPr>
            <a:normAutofit fontScale="80962"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2097152" name="Picture 4"/>
          <p:cNvPicPr>
            <a:picLocks/>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1048592" name="Rectangle 5"/>
          <p:cNvSpPr/>
          <p:nvPr/>
        </p:nvSpPr>
        <p:spPr>
          <a:xfrm>
            <a:off x="1219200" y="1752600"/>
            <a:ext cx="6858000" cy="1412240"/>
          </a:xfrm>
          <a:prstGeom prst="rect">
            <a:avLst/>
          </a:prstGeom>
        </p:spPr>
        <p:txBody>
          <a:bodyPr wrap="square">
            <a:spAutoFit/>
          </a:bodyPr>
          <a:lstStyle/>
          <a:p>
            <a:pPr algn="ctr"/>
            <a:r>
              <a:rPr lang="en-US" sz="4400" dirty="0" smtClean="0">
                <a:latin typeface="Baskerville Old Face" pitchFamily="18" charset="0"/>
              </a:rPr>
              <a:t>B.A. PART II (H) 27th 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p:txBody>
          <a:bodyPr>
            <a:noAutofit/>
          </a:bodyPr>
          <a:lstStyle/>
          <a:p>
            <a:pPr algn="ctr"/>
            <a:r>
              <a:rPr lang="en-US" sz="2800" b="1" dirty="0" smtClean="0">
                <a:solidFill>
                  <a:schemeClr val="tx1"/>
                </a:solidFill>
              </a:rPr>
              <a:t>27</a:t>
            </a:r>
            <a:r>
              <a:rPr lang="en-US" sz="2800" b="1" dirty="0" smtClean="0">
                <a:solidFill>
                  <a:schemeClr val="tx1"/>
                </a:solidFill>
              </a:rPr>
              <a:t>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1048599" name="Content Placeholder 2"/>
          <p:cNvSpPr>
            <a:spLocks noGrp="1"/>
          </p:cNvSpPr>
          <p:nvPr>
            <p:ph idx="1"/>
          </p:nvPr>
        </p:nvSpPr>
        <p:spPr/>
        <p:txBody>
          <a:bodyPr/>
          <a:lstStyle/>
          <a:p>
            <a:pPr algn="ctr">
              <a:buNone/>
            </a:pPr>
            <a:r>
              <a:rPr lang="en-US" b="1" u="sng" dirty="0" smtClean="0"/>
              <a:t>NATURE OF DELINQUENCY</a:t>
            </a:r>
          </a:p>
          <a:p>
            <a:r>
              <a:rPr lang="en-US" dirty="0" smtClean="0"/>
              <a:t>The term delinquency refers to either something that is late in being done, such as making a late credit card payment, or to improper or criminal behavior. In a legal context, delinquency is most often used in reference to the disorderly or illegal actions engaged in by a youth. According to </a:t>
            </a:r>
            <a:r>
              <a:rPr lang="en-US" b="1" dirty="0" smtClean="0"/>
              <a:t>Freud</a:t>
            </a:r>
            <a:r>
              <a:rPr lang="en-US" dirty="0" smtClean="0"/>
              <a:t>, criminal or juvenile delinquent is one who is suffering from weak ego control over the id and obtaining psychic relief from being caught and punished.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
          <p:cNvSpPr>
            <a:spLocks noGrp="1"/>
          </p:cNvSpPr>
          <p:nvPr>
            <p:ph type="title"/>
          </p:nvPr>
        </p:nvSpPr>
        <p:spPr/>
        <p:txBody>
          <a:bodyPr>
            <a:noAutofit/>
          </a:bodyPr>
          <a:lstStyle/>
          <a:p>
            <a:pPr algn="ctr"/>
            <a:r>
              <a:rPr lang="en-US" sz="2800" b="1" dirty="0" smtClean="0">
                <a:solidFill>
                  <a:schemeClr val="tx1"/>
                </a:solidFill>
              </a:rPr>
              <a:t>27</a:t>
            </a:r>
            <a:r>
              <a:rPr lang="en-US" sz="2800" b="1" dirty="0" smtClean="0">
                <a:solidFill>
                  <a:schemeClr val="tx1"/>
                </a:solidFill>
              </a:rPr>
              <a:t>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1048603" name="Content Placeholder 2"/>
          <p:cNvSpPr>
            <a:spLocks noGrp="1"/>
          </p:cNvSpPr>
          <p:nvPr>
            <p:ph idx="1"/>
          </p:nvPr>
        </p:nvSpPr>
        <p:spPr/>
        <p:txBody>
          <a:bodyPr/>
          <a:lstStyle/>
          <a:p>
            <a:r>
              <a:rPr lang="en-US" b="1" dirty="0" smtClean="0"/>
              <a:t>ii.</a:t>
            </a:r>
            <a:r>
              <a:rPr lang="en-US" dirty="0" smtClean="0"/>
              <a:t> Control perspectives – a person is free to commit delinquency acts because his ties to the conventional is based on the cultural deviance which says that deviant conforms to set of standards not accepted by a larger or more powerful society.</a:t>
            </a:r>
          </a:p>
          <a:p>
            <a:r>
              <a:rPr lang="en-US" b="1" u="sng" dirty="0" smtClean="0"/>
              <a:t>(C) Psychiatric Theory: </a:t>
            </a:r>
            <a:r>
              <a:rPr lang="en-US" dirty="0" err="1" smtClean="0"/>
              <a:t>Airchorn</a:t>
            </a:r>
            <a:r>
              <a:rPr lang="en-US" dirty="0" smtClean="0"/>
              <a:t> said that “there must be something in child himself which environment changes his behavior towards delinquency”. Delinquents behave in a way as they want to do because they are abnormal persons.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
          <p:cNvSpPr>
            <a:spLocks noGrp="1"/>
          </p:cNvSpPr>
          <p:nvPr>
            <p:ph type="title"/>
          </p:nvPr>
        </p:nvSpPr>
        <p:spPr/>
        <p:txBody>
          <a:bodyPr>
            <a:noAutofit/>
          </a:bodyPr>
          <a:lstStyle/>
          <a:p>
            <a:pPr algn="ctr"/>
            <a:r>
              <a:rPr lang="en-US" sz="2800" b="1" dirty="0" smtClean="0">
                <a:solidFill>
                  <a:schemeClr val="tx1"/>
                </a:solidFill>
              </a:rPr>
              <a:t>27</a:t>
            </a:r>
            <a:r>
              <a:rPr lang="en-US" sz="2800" b="1" dirty="0" smtClean="0">
                <a:solidFill>
                  <a:schemeClr val="tx1"/>
                </a:solidFill>
              </a:rPr>
              <a:t>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1048601" name="Content Placeholder 2"/>
          <p:cNvSpPr>
            <a:spLocks noGrp="1"/>
          </p:cNvSpPr>
          <p:nvPr>
            <p:ph idx="1"/>
          </p:nvPr>
        </p:nvSpPr>
        <p:spPr/>
        <p:txBody>
          <a:bodyPr>
            <a:normAutofit fontScale="84615" lnSpcReduction="10000"/>
          </a:bodyPr>
          <a:lstStyle/>
          <a:p>
            <a:r>
              <a:rPr lang="en-US" dirty="0" smtClean="0"/>
              <a:t>Some of the delinquency theories are briefly described below. </a:t>
            </a:r>
          </a:p>
          <a:p>
            <a:r>
              <a:rPr lang="en-US" b="1" u="sng" dirty="0" smtClean="0"/>
              <a:t>(A) Biogenic Theory: </a:t>
            </a:r>
            <a:r>
              <a:rPr lang="en-US" dirty="0" smtClean="0"/>
              <a:t>Biogenic theory is based upon the conception that the natural body structure of criminals is generally different from normal human beings. The criminality in a human being is therefore a biological phenomenon, whose criminal tendency originates from his physical character.</a:t>
            </a:r>
          </a:p>
          <a:p>
            <a:r>
              <a:rPr lang="en-US" b="1" u="sng" dirty="0" smtClean="0"/>
              <a:t>(B) Psychogenic Theory: </a:t>
            </a:r>
            <a:r>
              <a:rPr lang="en-US" dirty="0" smtClean="0"/>
              <a:t>Psychogenic theory is based upon the emotional </a:t>
            </a:r>
            <a:r>
              <a:rPr lang="en-US" dirty="0" err="1" smtClean="0"/>
              <a:t>physcology</a:t>
            </a:r>
            <a:r>
              <a:rPr lang="en-US" dirty="0" smtClean="0"/>
              <a:t> of the delinquent. </a:t>
            </a:r>
            <a:r>
              <a:rPr lang="en-US" dirty="0" err="1" smtClean="0"/>
              <a:t>Hirschi</a:t>
            </a:r>
            <a:r>
              <a:rPr lang="en-US" dirty="0" smtClean="0"/>
              <a:t> stated that all theories are based on these aspects. </a:t>
            </a:r>
          </a:p>
          <a:p>
            <a:r>
              <a:rPr lang="en-US" b="1" dirty="0" err="1" smtClean="0"/>
              <a:t>i</a:t>
            </a:r>
            <a:r>
              <a:rPr lang="en-US" b="1" dirty="0" smtClean="0"/>
              <a:t>. </a:t>
            </a:r>
            <a:r>
              <a:rPr lang="en-US" dirty="0" smtClean="0"/>
              <a:t>Motivational theory, which describes that statutory desires that are in compliance with laws if not satisfied may diverge a person into deviant </a:t>
            </a:r>
            <a:r>
              <a:rPr lang="en-US" dirty="0" err="1" smtClean="0"/>
              <a:t>behaviour</a:t>
            </a:r>
            <a:r>
              <a:rPr lang="en-US" dirty="0" smtClean="0"/>
              <a:t>.</a:t>
            </a:r>
            <a:endParaRPr lang="en-US" b="1"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title"/>
          </p:nvPr>
        </p:nvSpPr>
        <p:spPr/>
        <p:txBody>
          <a:bodyPr>
            <a:noAutofit/>
          </a:bodyPr>
          <a:lstStyle/>
          <a:p>
            <a:pPr algn="ctr"/>
            <a:r>
              <a:rPr lang="en-US" sz="2800" b="1" dirty="0" smtClean="0">
                <a:solidFill>
                  <a:schemeClr val="tx1"/>
                </a:solidFill>
              </a:rPr>
              <a:t>27</a:t>
            </a:r>
            <a:r>
              <a:rPr lang="en-US" sz="2800" b="1" dirty="0" smtClean="0">
                <a:solidFill>
                  <a:schemeClr val="tx1"/>
                </a:solidFill>
              </a:rPr>
              <a:t>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1048605" name="Content Placeholder 2"/>
          <p:cNvSpPr>
            <a:spLocks noGrp="1"/>
          </p:cNvSpPr>
          <p:nvPr>
            <p:ph idx="1"/>
          </p:nvPr>
        </p:nvSpPr>
        <p:spPr/>
        <p:txBody>
          <a:bodyPr/>
          <a:lstStyle/>
          <a:p>
            <a:r>
              <a:rPr lang="en-US" b="1" u="sng" dirty="0" smtClean="0"/>
              <a:t>(D) Medico-Biological Theory : </a:t>
            </a:r>
            <a:r>
              <a:rPr lang="en-US" dirty="0" smtClean="0"/>
              <a:t>“Medico biological” theory would include the genetic factors, substance balances within the organism and undoubtedly the impact of physical illness on his </a:t>
            </a:r>
            <a:r>
              <a:rPr lang="en-US" dirty="0" err="1" smtClean="0"/>
              <a:t>behaviour</a:t>
            </a:r>
            <a:r>
              <a:rPr lang="en-US" dirty="0" smtClean="0"/>
              <a:t>.</a:t>
            </a:r>
          </a:p>
          <a:p>
            <a:r>
              <a:rPr lang="en-US" b="1" u="sng" dirty="0" smtClean="0"/>
              <a:t>(E) The classical Theory: </a:t>
            </a:r>
            <a:r>
              <a:rPr lang="en-US" dirty="0" smtClean="0"/>
              <a:t>The Classical theorists on the assumption of free will stated that the criminal is morally responsible so he should therefore receive a punishment according to that moral guilt. So, there were penalties according to the moral turpitude involved in the offence and crime.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p:txBody>
          <a:bodyPr>
            <a:noAutofit/>
          </a:bodyPr>
          <a:lstStyle/>
          <a:p>
            <a:pPr algn="ctr"/>
            <a:r>
              <a:rPr lang="en-US" sz="2800" b="1" dirty="0" smtClean="0">
                <a:solidFill>
                  <a:schemeClr val="tx1"/>
                </a:solidFill>
              </a:rPr>
              <a:t>27</a:t>
            </a:r>
            <a:r>
              <a:rPr lang="en-US" sz="2800" b="1" dirty="0" smtClean="0">
                <a:solidFill>
                  <a:schemeClr val="tx1"/>
                </a:solidFill>
              </a:rPr>
              <a:t>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1048607" name="Content Placeholder 2"/>
          <p:cNvSpPr>
            <a:spLocks noGrp="1"/>
          </p:cNvSpPr>
          <p:nvPr>
            <p:ph idx="1"/>
          </p:nvPr>
        </p:nvSpPr>
        <p:spPr/>
        <p:txBody>
          <a:bodyPr/>
          <a:lstStyle/>
          <a:p>
            <a:r>
              <a:rPr lang="en-US" b="1" u="sng" dirty="0" smtClean="0"/>
              <a:t>(F) Multi-causal Theory: </a:t>
            </a:r>
            <a:r>
              <a:rPr lang="en-US" dirty="0" smtClean="0"/>
              <a:t>According to Abrahamsen, 10 “a criminal act is the sum of a person’s criminals tendencies plus his total situation divided by the amount of his resistance.”</a:t>
            </a:r>
          </a:p>
          <a:p>
            <a:r>
              <a:rPr lang="en-US" dirty="0" smtClean="0"/>
              <a:t>The root of delinquency lies in both in nurture and nature of a person. Greed of a candy may indulge one child to theft while adventurous spirit might lead another child to run away with somebody’s car. Recent sociologists, psychiatrists and criminologists agree that delinquency is a result of innumerable factors.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Rectangle 1"/>
          <p:cNvSpPr/>
          <p:nvPr/>
        </p:nvSpPr>
        <p:spPr>
          <a:xfrm>
            <a:off x="2091673" y="2967335"/>
            <a:ext cx="3929381" cy="891541"/>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430</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27 MAY 2020 B.A. PART II (H) PAPER III,UNIT IV (UNDERSTANDING DEVIANT BEHAVIOUR)</vt:lpstr>
      <vt:lpstr>27 MAY 2020 B.A. PART II (H) PAPER III,UNIT IV (UNDERSTANDING DEVIANT BEHAVIOUR)</vt:lpstr>
      <vt:lpstr>27 MAY 2020 B.A. PART II (H) PAPER III,UNIT IV (UNDERSTANDING DEVIANT BEHAVIOUR)</vt:lpstr>
      <vt:lpstr>27 MAY 2020 B.A. PART II (H) PAPER III,UNIT IV (UNDERSTANDING DEVIANT BEHAVIOUR)</vt:lpstr>
      <vt:lpstr>27 MAY 2020 B.A. PART II (H) PAPER III,UNIT IV (UNDERSTANDING DEVIANT BEHAVIOUR)</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Windows User</cp:lastModifiedBy>
  <cp:revision>5</cp:revision>
  <dcterms:created xsi:type="dcterms:W3CDTF">2020-05-09T16:19:59Z</dcterms:created>
  <dcterms:modified xsi:type="dcterms:W3CDTF">2020-05-27T08:09:14Z</dcterms:modified>
</cp:coreProperties>
</file>