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22384C5-49F1-4045-A3FE-592D3A12EC82}" type="datetimeFigureOut">
              <a:rPr lang="en-US" smtClean="0"/>
              <a:t>02-05-2020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54F19D3-0675-4B9E-BD98-97FA020F67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384C5-49F1-4045-A3FE-592D3A12EC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384C5-49F1-4045-A3FE-592D3A12EC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2384C5-49F1-4045-A3FE-592D3A12EC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2384C5-49F1-4045-A3FE-592D3A12EC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F19D3-0675-4B9E-BD98-97FA020F67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2384C5-49F1-4045-A3FE-592D3A12EC82}"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2384C5-49F1-4045-A3FE-592D3A12EC82}" type="datetimeFigureOut">
              <a:rPr lang="en-US" smtClean="0"/>
              <a:t>02-05-2020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2384C5-49F1-4045-A3FE-592D3A12EC82}" type="datetimeFigureOut">
              <a:rPr lang="en-US" smtClean="0"/>
              <a:t>02-05-2020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384C5-49F1-4045-A3FE-592D3A12EC82}" type="datetimeFigureOut">
              <a:rPr lang="en-US" smtClean="0"/>
              <a:t>02-05-2020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2384C5-49F1-4045-A3FE-592D3A12EC82}"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F19D3-0675-4B9E-BD98-97FA020F67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2384C5-49F1-4045-A3FE-592D3A12EC82}"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54F19D3-0675-4B9E-BD98-97FA020F675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2384C5-49F1-4045-A3FE-592D3A12EC82}" type="datetimeFigureOut">
              <a:rPr lang="en-US" smtClean="0"/>
              <a:t>02-05-2020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4F19D3-0675-4B9E-BD98-97FA020F675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a:t>
            </a:r>
            <a:r>
              <a:rPr lang="en-US" sz="4400" smtClean="0">
                <a:latin typeface="Baskerville Old Face" pitchFamily="18" charset="0"/>
              </a:rPr>
              <a:t>PART </a:t>
            </a:r>
            <a:r>
              <a:rPr lang="en-US" sz="4400" smtClean="0">
                <a:latin typeface="Baskerville Old Face" pitchFamily="18" charset="0"/>
              </a:rPr>
              <a:t>II </a:t>
            </a:r>
            <a:r>
              <a:rPr lang="en-US" sz="4400" dirty="0" smtClean="0">
                <a:latin typeface="Baskerville Old Face" pitchFamily="18" charset="0"/>
              </a:rPr>
              <a:t>(H) </a:t>
            </a:r>
            <a:r>
              <a:rPr lang="en-US" sz="4400" dirty="0" smtClean="0">
                <a:latin typeface="Baskerville Old Face" pitchFamily="18" charset="0"/>
              </a:rPr>
              <a:t>04</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a:t>
            </a:r>
            <a:r>
              <a:rPr lang="en-US" sz="4400" dirty="0" smtClean="0">
                <a:latin typeface="Baskerville Old Face" pitchFamily="18" charset="0"/>
              </a:rPr>
              <a:t> </a:t>
            </a:r>
            <a:r>
              <a:rPr lang="en-US" sz="4400" dirty="0" smtClean="0">
                <a:latin typeface="Baskerville Old Face" pitchFamily="18" charset="0"/>
              </a:rPr>
              <a:t>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normAutofit/>
          </a:bodyPr>
          <a:lstStyle/>
          <a:p>
            <a:pPr algn="ctr">
              <a:buNone/>
            </a:pPr>
            <a:r>
              <a:rPr lang="en-US" b="1" u="sng" dirty="0" smtClean="0"/>
              <a:t>MEANING AND NATURE OF LEADERSHIP</a:t>
            </a:r>
          </a:p>
          <a:p>
            <a:pPr fontAlgn="base"/>
            <a:r>
              <a:rPr lang="en-US" b="1" dirty="0" smtClean="0"/>
              <a:t>Meaning:</a:t>
            </a:r>
          </a:p>
          <a:p>
            <a:pPr fontAlgn="base"/>
            <a:r>
              <a:rPr lang="en-US" dirty="0" smtClean="0"/>
              <a:t>Leadership is an important element of the directing function of management. Wherever, there is an organized group of people working towards a common goal, some type of leadership becomes essential. </a:t>
            </a:r>
            <a:r>
              <a:rPr lang="en-US" dirty="0" smtClean="0"/>
              <a:t>The </a:t>
            </a:r>
            <a:r>
              <a:rPr lang="en-US" dirty="0" smtClean="0"/>
              <a:t>power of leadership is the power of integrating. The leader stimulates what is best in us he unites and concentrates what we feel only gropingly and shatteringly.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b="1" dirty="0" smtClean="0"/>
              <a:t>Definitions:</a:t>
            </a:r>
          </a:p>
          <a:p>
            <a:pPr fontAlgn="base"/>
            <a:r>
              <a:rPr lang="en-US" dirty="0" smtClean="0"/>
              <a:t>Leadership has been defined in various ways. </a:t>
            </a:r>
            <a:r>
              <a:rPr lang="en-US" dirty="0" err="1" smtClean="0"/>
              <a:t>Stogdill</a:t>
            </a:r>
            <a:r>
              <a:rPr lang="en-US" dirty="0" smtClean="0"/>
              <a:t> has rightly remarked that there are almost as many definitions of leadership as there are people who have tried to define it.</a:t>
            </a:r>
          </a:p>
          <a:p>
            <a:pPr fontAlgn="base"/>
            <a:r>
              <a:rPr lang="en-US" dirty="0" smtClean="0"/>
              <a:t>1. Koontz and O’Donnell, Leadership is the ability of a manager to induce subordinates to work with confidence and zeal.</a:t>
            </a:r>
          </a:p>
          <a:p>
            <a:pPr fontAlgn="base"/>
            <a:r>
              <a:rPr lang="en-US" dirty="0" smtClean="0"/>
              <a:t>2. </a:t>
            </a:r>
            <a:r>
              <a:rPr lang="en-US" dirty="0" err="1" smtClean="0"/>
              <a:t>Dubin</a:t>
            </a:r>
            <a:r>
              <a:rPr lang="en-US" dirty="0" smtClean="0"/>
              <a:t>, </a:t>
            </a:r>
            <a:r>
              <a:rPr lang="en-US" dirty="0" err="1" smtClean="0"/>
              <a:t>R.Leadership</a:t>
            </a:r>
            <a:r>
              <a:rPr lang="en-US" dirty="0" smtClean="0"/>
              <a:t> is the exercise of authority and making of decisions.</a:t>
            </a:r>
          </a:p>
          <a:p>
            <a:pPr fontAlgn="base"/>
            <a:r>
              <a:rPr lang="en-US" dirty="0" smtClean="0"/>
              <a:t>3. </a:t>
            </a:r>
            <a:r>
              <a:rPr lang="en-US" dirty="0" err="1" smtClean="0"/>
              <a:t>Allford</a:t>
            </a:r>
            <a:r>
              <a:rPr lang="en-US" dirty="0" smtClean="0"/>
              <a:t> and </a:t>
            </a:r>
            <a:r>
              <a:rPr lang="en-US" dirty="0" err="1" smtClean="0"/>
              <a:t>Beaty</a:t>
            </a:r>
            <a:r>
              <a:rPr lang="en-US" dirty="0" smtClean="0"/>
              <a:t>, Leadership is the ability to secure desirable actions from a group of followers voluntarily, without the use of coercion</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noAutofit/>
          </a:bodyPr>
          <a:lstStyle/>
          <a:p>
            <a:pPr fontAlgn="base"/>
            <a:r>
              <a:rPr lang="en-US" sz="2400" dirty="0" smtClean="0"/>
              <a:t>4. George R. Terry, Leadership is the activity of influencing people to strive willingly for group objectives.</a:t>
            </a:r>
          </a:p>
          <a:p>
            <a:pPr fontAlgn="base"/>
            <a:r>
              <a:rPr lang="en-US" sz="2400" dirty="0" smtClean="0"/>
              <a:t>5. Hemphill, J.K., Leadership is the initiation of acts which result in a consistent pattern of group interaction directed towards the solution of a mutual problem.</a:t>
            </a:r>
          </a:p>
          <a:p>
            <a:pPr fontAlgn="base"/>
            <a:r>
              <a:rPr lang="en-US" sz="2400" dirty="0" smtClean="0"/>
              <a:t>6. </a:t>
            </a:r>
            <a:r>
              <a:rPr lang="en-US" sz="2400" dirty="0" err="1" smtClean="0"/>
              <a:t>Jame</a:t>
            </a:r>
            <a:r>
              <a:rPr lang="en-US" sz="2400" dirty="0" smtClean="0"/>
              <a:t> </a:t>
            </a:r>
            <a:r>
              <a:rPr lang="en-US" sz="2400" dirty="0" err="1" smtClean="0"/>
              <a:t>J.Cribbin</a:t>
            </a:r>
            <a:r>
              <a:rPr lang="en-US" sz="2400" dirty="0" smtClean="0"/>
              <a:t>, Leadership is a process of influence on a group in a particular situation at a given point of time, and in a specific set of circumstances that stimulates people to strive willingly to attain </a:t>
            </a:r>
            <a:r>
              <a:rPr lang="en-US" sz="2400" dirty="0" err="1" smtClean="0"/>
              <a:t>organisational</a:t>
            </a:r>
            <a:r>
              <a:rPr lang="en-US" sz="2400" dirty="0" smtClean="0"/>
              <a:t> objectives and satisfaction with the type of leadership provided</a:t>
            </a:r>
            <a:r>
              <a:rPr lang="en-US" sz="2400" dirty="0" smtClean="0"/>
              <a:t>.</a:t>
            </a: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normAutofit fontScale="92500"/>
          </a:bodyPr>
          <a:lstStyle/>
          <a:p>
            <a:r>
              <a:rPr lang="en-US" sz="2800" dirty="0" smtClean="0"/>
              <a:t>7. Peter </a:t>
            </a:r>
            <a:r>
              <a:rPr lang="en-US" sz="2800" dirty="0" err="1" smtClean="0"/>
              <a:t>Drucker</a:t>
            </a:r>
            <a:r>
              <a:rPr lang="en-US" sz="2800" dirty="0" smtClean="0"/>
              <a:t>, Leadership is not making friends and influencing people, i.e., salesmanship it is the lifting of man’s visions to higher sights, the raising of man’s personality beyond its normal </a:t>
            </a:r>
            <a:r>
              <a:rPr lang="en-US" sz="2800" dirty="0" smtClean="0"/>
              <a:t>limitations.</a:t>
            </a:r>
          </a:p>
          <a:p>
            <a:r>
              <a:rPr lang="en-US" dirty="0" smtClean="0"/>
              <a:t>In the various definitions of leadership the emphasis is on the capacity of an individual to influence and direct group effort towards the achievement of organizational goals. Thus, ‘ we can say that leadership is the practice of influence that stimulates subordinates or followers to do their best towards the achievement of desired goals.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normAutofit fontScale="92500" lnSpcReduction="10000"/>
          </a:bodyPr>
          <a:lstStyle/>
          <a:p>
            <a:pPr fontAlgn="base"/>
            <a:r>
              <a:rPr lang="en-US" b="1" dirty="0" smtClean="0"/>
              <a:t>Nature and Characteristics of Leadership:</a:t>
            </a:r>
          </a:p>
          <a:p>
            <a:pPr fontAlgn="base"/>
            <a:r>
              <a:rPr lang="en-US" b="1" dirty="0" smtClean="0"/>
              <a:t>An analysis of the definitions cited above reveals the following important characteristics of leadership:</a:t>
            </a:r>
            <a:endParaRPr lang="en-US" dirty="0" smtClean="0"/>
          </a:p>
          <a:p>
            <a:pPr fontAlgn="base"/>
            <a:r>
              <a:rPr lang="en-US" dirty="0" smtClean="0"/>
              <a:t>1. Leadership is a personal quality.</a:t>
            </a:r>
          </a:p>
          <a:p>
            <a:pPr fontAlgn="base"/>
            <a:r>
              <a:rPr lang="en-US" dirty="0" smtClean="0"/>
              <a:t>2. It exists only with followers. If there are no followers, there is no leadership?</a:t>
            </a:r>
          </a:p>
          <a:p>
            <a:pPr fontAlgn="base"/>
            <a:r>
              <a:rPr lang="en-US" dirty="0" smtClean="0"/>
              <a:t>3. It is the willingness of people to follow that makes person a leader.</a:t>
            </a:r>
          </a:p>
          <a:p>
            <a:pPr fontAlgn="base"/>
            <a:r>
              <a:rPr lang="en-US" dirty="0" smtClean="0"/>
              <a:t>4. Leadership is a process of influence. A leader must be able to influence the </a:t>
            </a:r>
            <a:r>
              <a:rPr lang="en-US" dirty="0" err="1" smtClean="0"/>
              <a:t>behaviour</a:t>
            </a:r>
            <a:r>
              <a:rPr lang="en-US" dirty="0" smtClean="0"/>
              <a:t>, attitude and beliefs of his subordinates</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lstStyle/>
          <a:p>
            <a:pPr fontAlgn="base"/>
            <a:r>
              <a:rPr lang="en-US" dirty="0" smtClean="0"/>
              <a:t>5. It exists only for the realization of common goals.</a:t>
            </a:r>
          </a:p>
          <a:p>
            <a:pPr fontAlgn="base"/>
            <a:r>
              <a:rPr lang="en-US" dirty="0" smtClean="0"/>
              <a:t>6. It involves readiness to accept complete responsibility in all situations.</a:t>
            </a:r>
          </a:p>
          <a:p>
            <a:pPr fontAlgn="base"/>
            <a:r>
              <a:rPr lang="en-US" dirty="0" smtClean="0"/>
              <a:t>7. Leadership is the function of stimulating the followers to strive willingly to attain organizational objectives.</a:t>
            </a:r>
          </a:p>
          <a:p>
            <a:pPr fontAlgn="base"/>
            <a:r>
              <a:rPr lang="en-US" dirty="0" smtClean="0"/>
              <a:t>8. Leadership styles do change under different circumstances.</a:t>
            </a:r>
          </a:p>
          <a:p>
            <a:pPr fontAlgn="base"/>
            <a:r>
              <a:rPr lang="en-US" dirty="0" smtClean="0"/>
              <a:t>9. Leadership is neither bossism nor synonymous with; management</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lstStyle/>
          <a:p>
            <a:pPr fontAlgn="base"/>
            <a:r>
              <a:rPr lang="en-US" b="1" dirty="0" smtClean="0"/>
              <a:t>Formal and informal Leaders:</a:t>
            </a:r>
          </a:p>
          <a:p>
            <a:pPr fontAlgn="base"/>
            <a:r>
              <a:rPr lang="en-US" dirty="0" smtClean="0"/>
              <a:t>From the view point of official recognition from top management, leaders may be classified as formal and informal leaders. A formal leader is one who is formally appointed or elected to direct and control the activities of the subordinates. He is a person created by the formal structure, enjoys organizational authority and is accountable to those who have elected him in a formal way. The formal leader has a two-fold responsibility</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II (H) PAPER IV,UNIT </a:t>
            </a:r>
            <a:r>
              <a:rPr lang="en-US" sz="2800" b="1" dirty="0" smtClean="0">
                <a:solidFill>
                  <a:schemeClr val="tx1"/>
                </a:solidFill>
              </a:rPr>
              <a:t>V (LEADERSHIP)</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On the one hand, he has to fulfill the demands of the organization, while on the other he is also supposed to help, guide and direct his subordinates in satisfying their needs and aspirations.</a:t>
            </a:r>
          </a:p>
          <a:p>
            <a:pPr fontAlgn="base"/>
            <a:r>
              <a:rPr lang="en-US" dirty="0" smtClean="0"/>
              <a:t>Informal leaders are not formally recognized. They derive authority from the people who are under their influence. In any organization we can always find some persons who command respect and who are approached to help, guide and protect the informal leaders have only one task to perform, i.e., to help their followers in achieving their individual and group goals. Informal leaders are created to satisfy those needs which are not satisfied by the formal leaders. An organization can make effective use of informal leaders to strengthen the formal leadership</a:t>
            </a:r>
            <a:r>
              <a:rPr lang="en-US" dirty="0" smtClean="0"/>
              <a: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TotalTime>
  <Words>726</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04 MAY 2020 B.A. PART II (H) PAPER IV,UNIT V (LEADERSHIP)</vt:lpstr>
      <vt:lpstr>04 MAY 2020 B.A. PART II (H) PAPER IV,UNIT V (LEADERSHIP)</vt:lpstr>
      <vt:lpstr>04 MAY 2020 B.A. PART II (H) PAPER IV,UNIT V (LEADERSHIP)</vt:lpstr>
      <vt:lpstr>04 MAY 2020 B.A. PART II (H) PAPER IV,UNIT V (LEADERSHIP)</vt:lpstr>
      <vt:lpstr>04 MAY 2020 B.A. PART II (H) PAPER IV,UNIT V (LEADERSHIP)</vt:lpstr>
      <vt:lpstr>04 MAY 2020 B.A. PART II (H) PAPER IV,UNIT V (LEADERSHIP)</vt:lpstr>
      <vt:lpstr>04 MAY 2020 B.A. PART II (H) PAPER IV,UNIT V (LEADERSHIP)</vt:lpstr>
      <vt:lpstr>04 MAY 2020 B.A. PART II (H) PAPER IV,UNIT V (LEADERSHIP)</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2020-05-02T12:41:07Z</dcterms:created>
  <dcterms:modified xsi:type="dcterms:W3CDTF">2020-05-02T13:11:16Z</dcterms:modified>
</cp:coreProperties>
</file>