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7" r:id="rId7"/>
    <p:sldId id="262" r:id="rId8"/>
    <p:sldId id="263" r:id="rId9"/>
    <p:sldId id="264"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FF6545A-1A51-4482-85B1-9187D78ECEF4}" type="datetimeFigureOut">
              <a:rPr lang="en-US" smtClean="0"/>
              <a:t>02-05-2020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4955A48-05A5-41ED-BA5F-0F5356CD0C1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F6545A-1A51-4482-85B1-9187D78ECEF4}"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55A48-05A5-41ED-BA5F-0F5356CD0C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F6545A-1A51-4482-85B1-9187D78ECEF4}"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55A48-05A5-41ED-BA5F-0F5356CD0C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F6545A-1A51-4482-85B1-9187D78ECEF4}"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55A48-05A5-41ED-BA5F-0F5356CD0C1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F6545A-1A51-4482-85B1-9187D78ECEF4}"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55A48-05A5-41ED-BA5F-0F5356CD0C1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F6545A-1A51-4482-85B1-9187D78ECEF4}" type="datetimeFigureOut">
              <a:rPr lang="en-US" smtClean="0"/>
              <a:t>02-05-2020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55A48-05A5-41ED-BA5F-0F5356CD0C1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FF6545A-1A51-4482-85B1-9187D78ECEF4}" type="datetimeFigureOut">
              <a:rPr lang="en-US" smtClean="0"/>
              <a:t>02-05-2020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955A48-05A5-41ED-BA5F-0F5356CD0C1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F6545A-1A51-4482-85B1-9187D78ECEF4}" type="datetimeFigureOut">
              <a:rPr lang="en-US" smtClean="0"/>
              <a:t>02-05-2020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955A48-05A5-41ED-BA5F-0F5356CD0C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6545A-1A51-4482-85B1-9187D78ECEF4}" type="datetimeFigureOut">
              <a:rPr lang="en-US" smtClean="0"/>
              <a:t>02-05-2020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955A48-05A5-41ED-BA5F-0F5356CD0C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F6545A-1A51-4482-85B1-9187D78ECEF4}" type="datetimeFigureOut">
              <a:rPr lang="en-US" smtClean="0"/>
              <a:t>02-05-2020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55A48-05A5-41ED-BA5F-0F5356CD0C1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F6545A-1A51-4482-85B1-9187D78ECEF4}" type="datetimeFigureOut">
              <a:rPr lang="en-US" smtClean="0"/>
              <a:t>02-05-2020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4955A48-05A5-41ED-BA5F-0F5356CD0C1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F6545A-1A51-4482-85B1-9187D78ECEF4}" type="datetimeFigureOut">
              <a:rPr lang="en-US" smtClean="0"/>
              <a:t>02-05-2020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4955A48-05A5-41ED-BA5F-0F5356CD0C1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 (H) </a:t>
            </a:r>
            <a:r>
              <a:rPr lang="en-US" sz="4400" dirty="0" smtClean="0">
                <a:latin typeface="Baskerville Old Face" pitchFamily="18" charset="0"/>
              </a:rPr>
              <a:t>04</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a:t>
            </a:r>
            <a:r>
              <a:rPr lang="en-US" sz="4400" dirty="0" smtClean="0">
                <a:latin typeface="Baskerville Old Face" pitchFamily="18" charset="0"/>
              </a:rPr>
              <a:t> </a:t>
            </a:r>
            <a:r>
              <a:rPr lang="en-US" sz="4400" dirty="0" smtClean="0">
                <a:latin typeface="Baskerville Old Face" pitchFamily="18" charset="0"/>
              </a:rPr>
              <a:t>2020</a:t>
            </a:r>
            <a:endParaRPr lang="en-US" sz="4400"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04 MAY </a:t>
            </a:r>
            <a:r>
              <a:rPr lang="en-US" sz="2800" b="1" dirty="0" smtClean="0">
                <a:solidFill>
                  <a:schemeClr val="tx1"/>
                </a:solidFill>
              </a:rPr>
              <a:t>2020</a:t>
            </a:r>
            <a:br>
              <a:rPr lang="en-US" sz="2800" b="1" dirty="0" smtClean="0">
                <a:solidFill>
                  <a:schemeClr val="tx1"/>
                </a:solidFill>
              </a:rPr>
            </a:br>
            <a:r>
              <a:rPr lang="en-US" sz="2800" b="1" dirty="0" smtClean="0">
                <a:solidFill>
                  <a:schemeClr val="tx1"/>
                </a:solidFill>
              </a:rPr>
              <a:t>B.A. PART I (H) </a:t>
            </a:r>
            <a:r>
              <a:rPr lang="en-US" sz="2800" b="1" dirty="0" smtClean="0">
                <a:solidFill>
                  <a:schemeClr val="tx1"/>
                </a:solidFill>
              </a:rPr>
              <a:t>PAPER III, UNIT II (STRESS PROBLEM OF ADJUSTMENT)</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u="sng" dirty="0" smtClean="0"/>
              <a:t>LEVEL OF STRESS</a:t>
            </a:r>
          </a:p>
          <a:p>
            <a:pPr algn="ctr">
              <a:buNone/>
            </a:pPr>
            <a:r>
              <a:rPr lang="en-US" b="1" u="sng" dirty="0" smtClean="0"/>
              <a:t>BIOLOGICAL LEVEL OF STRESS:</a:t>
            </a:r>
          </a:p>
          <a:p>
            <a:r>
              <a:rPr lang="en-US" dirty="0" smtClean="0"/>
              <a:t>Stress may </a:t>
            </a:r>
            <a:r>
              <a:rPr lang="en-US" dirty="0" smtClean="0"/>
              <a:t>be acute, </a:t>
            </a:r>
            <a:r>
              <a:rPr lang="en-US" dirty="0" smtClean="0"/>
              <a:t>chronic, or traumatic. In humans, acute stress is characterized by immediate danger that occurs within a short span of time and that activates </a:t>
            </a:r>
            <a:r>
              <a:rPr lang="en-US" dirty="0" smtClean="0"/>
              <a:t>the fight-or-flight response</a:t>
            </a:r>
            <a:r>
              <a:rPr lang="en-US" dirty="0" smtClean="0"/>
              <a:t> of the </a:t>
            </a:r>
            <a:r>
              <a:rPr lang="en-US" dirty="0" smtClean="0"/>
              <a:t>sympathetic nervous system; </a:t>
            </a:r>
            <a:r>
              <a:rPr lang="en-US" dirty="0" smtClean="0"/>
              <a:t>narrowly avoiding an automobile accident and being chased by a dog are examples of acute stress</a:t>
            </a:r>
            <a:r>
              <a:rPr lang="en-US" dirty="0" smtClean="0"/>
              <a:t>. Chronic stress</a:t>
            </a:r>
            <a:r>
              <a:rPr lang="en-US" dirty="0" smtClean="0"/>
              <a:t> is characterized by the persistent presence of sources of frustration </a:t>
            </a:r>
            <a:r>
              <a:rPr lang="en-US" dirty="0" smtClean="0"/>
              <a:t>or anxiety</a:t>
            </a:r>
            <a:r>
              <a:rPr lang="en-US" dirty="0" smtClean="0"/>
              <a:t> that a person encounters every day.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04 MAY </a:t>
            </a:r>
            <a:r>
              <a:rPr lang="en-US" sz="2800" b="1" dirty="0" smtClean="0">
                <a:solidFill>
                  <a:schemeClr val="tx1"/>
                </a:solidFill>
              </a:rPr>
              <a:t>2020</a:t>
            </a:r>
            <a:br>
              <a:rPr lang="en-US" sz="2800" b="1" dirty="0" smtClean="0">
                <a:solidFill>
                  <a:schemeClr val="tx1"/>
                </a:solidFill>
              </a:rPr>
            </a:br>
            <a:r>
              <a:rPr lang="en-US" sz="2800" b="1" dirty="0" smtClean="0">
                <a:solidFill>
                  <a:schemeClr val="tx1"/>
                </a:solidFill>
              </a:rPr>
              <a:t>B.A. PART I (H) </a:t>
            </a:r>
            <a:r>
              <a:rPr lang="en-US" sz="2800" b="1" dirty="0" smtClean="0">
                <a:solidFill>
                  <a:schemeClr val="tx1"/>
                </a:solidFill>
              </a:rPr>
              <a:t>PAPER III, UNIT II (STRESS PROBLEM OF ADJUSTMENT)</a:t>
            </a:r>
            <a:endParaRPr lang="en-US" sz="2800" dirty="0"/>
          </a:p>
        </p:txBody>
      </p:sp>
      <p:sp>
        <p:nvSpPr>
          <p:cNvPr id="3" name="Content Placeholder 2"/>
          <p:cNvSpPr>
            <a:spLocks noGrp="1"/>
          </p:cNvSpPr>
          <p:nvPr>
            <p:ph idx="1"/>
          </p:nvPr>
        </p:nvSpPr>
        <p:spPr/>
        <p:txBody>
          <a:bodyPr>
            <a:normAutofit fontScale="85000" lnSpcReduction="10000"/>
          </a:bodyPr>
          <a:lstStyle/>
          <a:p>
            <a:pPr fontAlgn="base"/>
            <a:r>
              <a:rPr lang="en-US" dirty="0" smtClean="0"/>
              <a:t>An unpleasant job situation, chronic illness, and abuse incurred during childhood or adult life are examples of factors that can cause chronic stress. This type of stress involves long-term stimulation of the fight-or-flight response. Traumatic stress is characterized by the occurrence of a life-threatening event that evokes fear and helplessness. Tornadoes, fires, and wars are examples of events capable of causing traumatic stress; these events sometimes lead to the development </a:t>
            </a:r>
            <a:r>
              <a:rPr lang="en-US" dirty="0" smtClean="0"/>
              <a:t>of post-traumatic disorder.</a:t>
            </a:r>
            <a:endParaRPr lang="en-US" dirty="0" smtClean="0"/>
          </a:p>
          <a:p>
            <a:r>
              <a:rPr lang="en-US" dirty="0" smtClean="0"/>
              <a:t>In the case of chronic stress, there is little doubt that an individual’s success or failure in controlling potentially stressful situations can have a profound effect on his or her ability to function.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04 MAY </a:t>
            </a:r>
            <a:r>
              <a:rPr lang="en-US" sz="2800" b="1" dirty="0" smtClean="0">
                <a:solidFill>
                  <a:schemeClr val="tx1"/>
                </a:solidFill>
              </a:rPr>
              <a:t>2020</a:t>
            </a:r>
            <a:br>
              <a:rPr lang="en-US" sz="2800" b="1" dirty="0" smtClean="0">
                <a:solidFill>
                  <a:schemeClr val="tx1"/>
                </a:solidFill>
              </a:rPr>
            </a:br>
            <a:r>
              <a:rPr lang="en-US" sz="2800" b="1" dirty="0" smtClean="0">
                <a:solidFill>
                  <a:schemeClr val="tx1"/>
                </a:solidFill>
              </a:rPr>
              <a:t>B.A. PART I (H) </a:t>
            </a:r>
            <a:r>
              <a:rPr lang="en-US" sz="2800" b="1" dirty="0" smtClean="0">
                <a:solidFill>
                  <a:schemeClr val="tx1"/>
                </a:solidFill>
              </a:rPr>
              <a:t>PAPER III, UNIT II (STRESS PROBLEM OF ADJUSTMENT)</a:t>
            </a:r>
            <a:endParaRPr lang="en-US" sz="2800" dirty="0"/>
          </a:p>
        </p:txBody>
      </p:sp>
      <p:sp>
        <p:nvSpPr>
          <p:cNvPr id="3" name="Content Placeholder 2"/>
          <p:cNvSpPr>
            <a:spLocks noGrp="1"/>
          </p:cNvSpPr>
          <p:nvPr>
            <p:ph idx="1"/>
          </p:nvPr>
        </p:nvSpPr>
        <p:spPr/>
        <p:txBody>
          <a:bodyPr>
            <a:normAutofit fontScale="92500"/>
          </a:bodyPr>
          <a:lstStyle/>
          <a:p>
            <a:pPr fontAlgn="base"/>
            <a:r>
              <a:rPr lang="en-US" dirty="0" smtClean="0"/>
              <a:t>The ability to “cope” with stress has figured prominently in psychosomatic research. Researchers have reported a statistical link </a:t>
            </a:r>
            <a:r>
              <a:rPr lang="en-US" dirty="0" smtClean="0"/>
              <a:t>between coronary heart disease</a:t>
            </a:r>
            <a:r>
              <a:rPr lang="en-US" dirty="0" smtClean="0"/>
              <a:t> and individuals exhibiting stressful behavioral patterns designated “Type A.” These patterns are reflected in a style of life characterized by impatience and a sense of time urgency, hard-driving competitiveness, and preoccupation with vocational and related deadlines.</a:t>
            </a:r>
          </a:p>
          <a:p>
            <a:r>
              <a:rPr lang="en-US" dirty="0" smtClean="0"/>
              <a:t>Biochemical changes play an </a:t>
            </a:r>
            <a:r>
              <a:rPr lang="en-US" dirty="0" smtClean="0"/>
              <a:t>important role in mediating physiological responses to stress; these chemical changes can result in psychological disturbances.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04 MAY </a:t>
            </a:r>
            <a:r>
              <a:rPr lang="en-US" sz="2800" b="1" dirty="0" smtClean="0">
                <a:solidFill>
                  <a:schemeClr val="tx1"/>
                </a:solidFill>
              </a:rPr>
              <a:t>2020</a:t>
            </a:r>
            <a:br>
              <a:rPr lang="en-US" sz="2800" b="1" dirty="0" smtClean="0">
                <a:solidFill>
                  <a:schemeClr val="tx1"/>
                </a:solidFill>
              </a:rPr>
            </a:br>
            <a:r>
              <a:rPr lang="en-US" sz="2800" b="1" dirty="0" smtClean="0">
                <a:solidFill>
                  <a:schemeClr val="tx1"/>
                </a:solidFill>
              </a:rPr>
              <a:t>B.A. PART I (H) </a:t>
            </a:r>
            <a:r>
              <a:rPr lang="en-US" sz="2800" b="1" dirty="0" smtClean="0">
                <a:solidFill>
                  <a:schemeClr val="tx1"/>
                </a:solidFill>
              </a:rPr>
              <a:t>PAPER III, UNIT II (STRESS PROBLEM OF ADJUSTMENT)</a:t>
            </a:r>
            <a:endParaRPr lang="en-US" sz="2800" dirty="0"/>
          </a:p>
        </p:txBody>
      </p:sp>
      <p:sp>
        <p:nvSpPr>
          <p:cNvPr id="3" name="Content Placeholder 2"/>
          <p:cNvSpPr>
            <a:spLocks noGrp="1"/>
          </p:cNvSpPr>
          <p:nvPr>
            <p:ph idx="1"/>
          </p:nvPr>
        </p:nvSpPr>
        <p:spPr/>
        <p:txBody>
          <a:bodyPr>
            <a:normAutofit lnSpcReduction="10000"/>
          </a:bodyPr>
          <a:lstStyle/>
          <a:p>
            <a:pPr fontAlgn="base"/>
            <a:r>
              <a:rPr lang="en-US" dirty="0" smtClean="0"/>
              <a:t>Most </a:t>
            </a:r>
            <a:r>
              <a:rPr lang="en-US" dirty="0" smtClean="0"/>
              <a:t>chemical changes associated with stress are a result of stimulation of </a:t>
            </a:r>
            <a:r>
              <a:rPr lang="en-US" dirty="0" smtClean="0"/>
              <a:t>the sympathetic nervous system, </a:t>
            </a:r>
            <a:r>
              <a:rPr lang="en-US" dirty="0" smtClean="0"/>
              <a:t>specifically the fight-or-flight response. In acute stress, this response triggers the release of substances </a:t>
            </a:r>
            <a:r>
              <a:rPr lang="en-US" dirty="0" smtClean="0"/>
              <a:t>called </a:t>
            </a:r>
            <a:r>
              <a:rPr lang="en-US" dirty="0" err="1" smtClean="0"/>
              <a:t>catecholamines</a:t>
            </a:r>
            <a:r>
              <a:rPr lang="en-US" dirty="0" smtClean="0"/>
              <a:t>, </a:t>
            </a:r>
            <a:r>
              <a:rPr lang="en-US" dirty="0" smtClean="0"/>
              <a:t>which </a:t>
            </a:r>
            <a:r>
              <a:rPr lang="en-US" dirty="0" smtClean="0"/>
              <a:t>include epinephrine, </a:t>
            </a:r>
            <a:r>
              <a:rPr lang="en-US" dirty="0" err="1" smtClean="0"/>
              <a:t>norepinephrine</a:t>
            </a:r>
            <a:r>
              <a:rPr lang="en-US" dirty="0" smtClean="0"/>
              <a:t>, </a:t>
            </a:r>
            <a:r>
              <a:rPr lang="en-US" dirty="0" smtClean="0"/>
              <a:t>and </a:t>
            </a:r>
            <a:r>
              <a:rPr lang="en-US" dirty="0" err="1" smtClean="0"/>
              <a:t>cortisol</a:t>
            </a:r>
            <a:r>
              <a:rPr lang="en-US" dirty="0" smtClean="0"/>
              <a:t>, </a:t>
            </a:r>
            <a:r>
              <a:rPr lang="en-US" dirty="0" smtClean="0"/>
              <a:t>from </a:t>
            </a:r>
            <a:r>
              <a:rPr lang="en-US" dirty="0" smtClean="0"/>
              <a:t>the adrenal glands. </a:t>
            </a:r>
            <a:r>
              <a:rPr lang="en-US" dirty="0" smtClean="0"/>
              <a:t>These substances prepare the body to react to immediate danger by increasing heart rate, </a:t>
            </a:r>
            <a:r>
              <a:rPr lang="en-US" dirty="0" smtClean="0"/>
              <a:t>increasing oxygen,</a:t>
            </a:r>
            <a:r>
              <a:rPr lang="en-US" dirty="0" smtClean="0"/>
              <a:t> delivery to </a:t>
            </a:r>
            <a:r>
              <a:rPr lang="en-US" dirty="0" smtClean="0"/>
              <a:t>the brain, dilating blood vessels</a:t>
            </a:r>
            <a:r>
              <a:rPr lang="en-US" dirty="0" smtClean="0"/>
              <a:t> in skeletal muscles, and increasing </a:t>
            </a:r>
            <a:r>
              <a:rPr lang="en-US" dirty="0" smtClean="0"/>
              <a:t>blood glucose</a:t>
            </a:r>
            <a:r>
              <a:rPr lang="en-US" dirty="0" smtClean="0"/>
              <a:t> levels.</a:t>
            </a:r>
          </a:p>
          <a:p>
            <a:endParaRPr lang="en-US" dirty="0" smtClean="0"/>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04 MAY </a:t>
            </a:r>
            <a:r>
              <a:rPr lang="en-US" sz="2800" b="1" dirty="0" smtClean="0">
                <a:solidFill>
                  <a:schemeClr val="tx1"/>
                </a:solidFill>
              </a:rPr>
              <a:t>2020</a:t>
            </a:r>
            <a:br>
              <a:rPr lang="en-US" sz="2800" b="1" dirty="0" smtClean="0">
                <a:solidFill>
                  <a:schemeClr val="tx1"/>
                </a:solidFill>
              </a:rPr>
            </a:br>
            <a:r>
              <a:rPr lang="en-US" sz="2800" b="1" dirty="0" smtClean="0">
                <a:solidFill>
                  <a:schemeClr val="tx1"/>
                </a:solidFill>
              </a:rPr>
              <a:t>B.A. PART I (H) </a:t>
            </a:r>
            <a:r>
              <a:rPr lang="en-US" sz="2800" b="1" dirty="0" smtClean="0">
                <a:solidFill>
                  <a:schemeClr val="tx1"/>
                </a:solidFill>
              </a:rPr>
              <a:t>PAPER III, UNIT II (STRESS PROBLEM OF ADJUSTMENT)</a:t>
            </a:r>
            <a:endParaRPr lang="en-US" sz="2800" dirty="0"/>
          </a:p>
        </p:txBody>
      </p:sp>
      <p:sp>
        <p:nvSpPr>
          <p:cNvPr id="3" name="Content Placeholder 2"/>
          <p:cNvSpPr>
            <a:spLocks noGrp="1"/>
          </p:cNvSpPr>
          <p:nvPr>
            <p:ph idx="1"/>
          </p:nvPr>
        </p:nvSpPr>
        <p:spPr/>
        <p:txBody>
          <a:bodyPr/>
          <a:lstStyle/>
          <a:p>
            <a:pPr fontAlgn="base"/>
            <a:r>
              <a:rPr lang="en-US" dirty="0" smtClean="0"/>
              <a:t>In </a:t>
            </a:r>
            <a:r>
              <a:rPr lang="en-US" dirty="0" smtClean="0"/>
              <a:t>chronic stress, continuous stimulation of the fight-or-flight response leads to constant production and secretion of </a:t>
            </a:r>
            <a:r>
              <a:rPr lang="en-US" dirty="0" err="1" smtClean="0"/>
              <a:t>catecholamines</a:t>
            </a:r>
            <a:r>
              <a:rPr lang="en-US" dirty="0" smtClean="0"/>
              <a:t>. This has a variety of physiological consequences, including hyperglycemia (high blood glucose levels), which can lead to type </a:t>
            </a:r>
            <a:r>
              <a:rPr lang="en-US" dirty="0" smtClean="0"/>
              <a:t>II diabetes mellitus, and hypertension</a:t>
            </a:r>
            <a:r>
              <a:rPr lang="en-US" dirty="0" smtClean="0"/>
              <a:t> (</a:t>
            </a:r>
            <a:r>
              <a:rPr lang="en-US" dirty="0" smtClean="0"/>
              <a:t>high blood pressure), </a:t>
            </a:r>
            <a:r>
              <a:rPr lang="en-US" dirty="0" smtClean="0"/>
              <a:t>which can lead </a:t>
            </a:r>
            <a:r>
              <a:rPr lang="en-US" dirty="0" smtClean="0"/>
              <a:t>to cardiovascular disease. </a:t>
            </a:r>
          </a:p>
          <a:p>
            <a:pPr fontAlgn="base"/>
            <a:r>
              <a:rPr lang="en-US" dirty="0" smtClean="0"/>
              <a:t>Because some </a:t>
            </a:r>
            <a:r>
              <a:rPr lang="en-US" dirty="0" err="1" smtClean="0"/>
              <a:t>catecholamines</a:t>
            </a:r>
            <a:r>
              <a:rPr lang="en-US" dirty="0" smtClean="0"/>
              <a:t> such as </a:t>
            </a:r>
            <a:r>
              <a:rPr lang="en-US" dirty="0" err="1" smtClean="0"/>
              <a:t>norepinephrine</a:t>
            </a:r>
            <a:r>
              <a:rPr lang="en-US" dirty="0" smtClean="0"/>
              <a:t> act as neurotransmitters in the brain, these substances can alter cognition and other mental processes,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04 MAY </a:t>
            </a:r>
            <a:r>
              <a:rPr lang="en-US" sz="2800" b="1" dirty="0" smtClean="0">
                <a:solidFill>
                  <a:schemeClr val="tx1"/>
                </a:solidFill>
              </a:rPr>
              <a:t>2020</a:t>
            </a:r>
            <a:br>
              <a:rPr lang="en-US" sz="2800" b="1" dirty="0" smtClean="0">
                <a:solidFill>
                  <a:schemeClr val="tx1"/>
                </a:solidFill>
              </a:rPr>
            </a:br>
            <a:r>
              <a:rPr lang="en-US" sz="2800" b="1" dirty="0" smtClean="0">
                <a:solidFill>
                  <a:schemeClr val="tx1"/>
                </a:solidFill>
              </a:rPr>
              <a:t>B.A. PART I (H) </a:t>
            </a:r>
            <a:r>
              <a:rPr lang="en-US" sz="2800" b="1" dirty="0" smtClean="0">
                <a:solidFill>
                  <a:schemeClr val="tx1"/>
                </a:solidFill>
              </a:rPr>
              <a:t>PAPER III, UNIT II (STRESS PROBLEM OF ADJUSTMENT)</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leading </a:t>
            </a:r>
            <a:r>
              <a:rPr lang="en-US" dirty="0" smtClean="0"/>
              <a:t>to </a:t>
            </a:r>
            <a:r>
              <a:rPr lang="en-US" dirty="0" smtClean="0"/>
              <a:t>poor concentration, </a:t>
            </a:r>
            <a:r>
              <a:rPr lang="en-US" dirty="0" smtClean="0"/>
              <a:t>mood swings, agitation</a:t>
            </a:r>
            <a:r>
              <a:rPr lang="en-US" dirty="0" smtClean="0"/>
              <a:t>, depression, </a:t>
            </a:r>
            <a:r>
              <a:rPr lang="en-US" dirty="0" smtClean="0"/>
              <a:t>and anxiety. In addition, long-term stress-induced </a:t>
            </a:r>
            <a:r>
              <a:rPr lang="en-US" dirty="0" err="1" smtClean="0"/>
              <a:t>cortisol</a:t>
            </a:r>
            <a:r>
              <a:rPr lang="en-US" dirty="0" smtClean="0"/>
              <a:t> secretion from the adrenal glands can depress immune function, leading to increased risk of illness. High levels of </a:t>
            </a:r>
            <a:r>
              <a:rPr lang="en-US" dirty="0" err="1" smtClean="0"/>
              <a:t>cortisol</a:t>
            </a:r>
            <a:r>
              <a:rPr lang="en-US" dirty="0" smtClean="0"/>
              <a:t> also are associated with weight gain, particularly with the accumulation of excess </a:t>
            </a:r>
            <a:r>
              <a:rPr lang="en-US" dirty="0" smtClean="0"/>
              <a:t>abdominal fat. </a:t>
            </a:r>
          </a:p>
          <a:p>
            <a:r>
              <a:rPr lang="en-US" dirty="0" smtClean="0"/>
              <a:t>Prolonged </a:t>
            </a:r>
            <a:r>
              <a:rPr lang="en-US" dirty="0" err="1" smtClean="0"/>
              <a:t>norepinephrine</a:t>
            </a:r>
            <a:r>
              <a:rPr lang="en-US" dirty="0" smtClean="0"/>
              <a:t> release directly by neurons of the sympathetic nervous system can lead to depletion of stem cell populations in hair follicles, resulting in premature graying of the hair. </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04 MAY </a:t>
            </a:r>
            <a:r>
              <a:rPr lang="en-US" sz="2800" b="1" dirty="0" smtClean="0">
                <a:solidFill>
                  <a:schemeClr val="tx1"/>
                </a:solidFill>
              </a:rPr>
              <a:t>2020</a:t>
            </a:r>
            <a:br>
              <a:rPr lang="en-US" sz="2800" b="1" dirty="0" smtClean="0">
                <a:solidFill>
                  <a:schemeClr val="tx1"/>
                </a:solidFill>
              </a:rPr>
            </a:br>
            <a:r>
              <a:rPr lang="en-US" sz="2800" b="1" dirty="0" smtClean="0">
                <a:solidFill>
                  <a:schemeClr val="tx1"/>
                </a:solidFill>
              </a:rPr>
              <a:t>B.A. PART I (H) </a:t>
            </a:r>
            <a:r>
              <a:rPr lang="en-US" sz="2800" b="1" dirty="0" smtClean="0">
                <a:solidFill>
                  <a:schemeClr val="tx1"/>
                </a:solidFill>
              </a:rPr>
              <a:t>PAPER III, UNIT II (STRESS PROBLEM OF ADJUSTMENT)</a:t>
            </a:r>
            <a:endParaRPr lang="en-US" sz="2800" dirty="0"/>
          </a:p>
        </p:txBody>
      </p:sp>
      <p:sp>
        <p:nvSpPr>
          <p:cNvPr id="3" name="Content Placeholder 2"/>
          <p:cNvSpPr>
            <a:spLocks noGrp="1"/>
          </p:cNvSpPr>
          <p:nvPr>
            <p:ph idx="1"/>
          </p:nvPr>
        </p:nvSpPr>
        <p:spPr/>
        <p:txBody>
          <a:bodyPr>
            <a:normAutofit/>
          </a:bodyPr>
          <a:lstStyle/>
          <a:p>
            <a:r>
              <a:rPr lang="en-US" dirty="0" smtClean="0"/>
              <a:t>Research </a:t>
            </a:r>
            <a:r>
              <a:rPr lang="en-US" dirty="0" smtClean="0"/>
              <a:t>suggests that persons who consume a high-calorie diet are </a:t>
            </a:r>
            <a:r>
              <a:rPr lang="en-US" dirty="0" smtClean="0"/>
              <a:t>especially vulnerable</a:t>
            </a:r>
            <a:r>
              <a:rPr lang="en-US" dirty="0" smtClean="0"/>
              <a:t> to weight gain when under chronic stress, owing to elevated levels of the </a:t>
            </a:r>
            <a:r>
              <a:rPr lang="en-US" dirty="0" smtClean="0"/>
              <a:t>hormone insulin. </a:t>
            </a:r>
            <a:r>
              <a:rPr lang="en-US" dirty="0" smtClean="0"/>
              <a:t>High insulin levels in a part of the brain known as </a:t>
            </a:r>
            <a:r>
              <a:rPr lang="en-US" dirty="0" smtClean="0"/>
              <a:t>the amygdale</a:t>
            </a:r>
            <a:r>
              <a:rPr lang="en-US" dirty="0" smtClean="0"/>
              <a:t> eventually desensitize neurons to the hormone. Once desensitized, the neurons increase their secretion of </a:t>
            </a:r>
            <a:r>
              <a:rPr lang="en-US" dirty="0" smtClean="0"/>
              <a:t>the neurotransmitter</a:t>
            </a:r>
            <a:r>
              <a:rPr lang="en-US" dirty="0" smtClean="0"/>
              <a:t> molecule </a:t>
            </a:r>
            <a:r>
              <a:rPr lang="en-US" dirty="0" err="1" smtClean="0"/>
              <a:t>neuropeptide</a:t>
            </a:r>
            <a:r>
              <a:rPr lang="en-US" dirty="0" smtClean="0"/>
              <a:t> </a:t>
            </a:r>
            <a:r>
              <a:rPr lang="en-US" dirty="0" smtClean="0"/>
              <a:t>Y, which promotes eating and weight gain.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04 MAY </a:t>
            </a:r>
            <a:r>
              <a:rPr lang="en-US" sz="2800" b="1" dirty="0" smtClean="0">
                <a:solidFill>
                  <a:schemeClr val="tx1"/>
                </a:solidFill>
              </a:rPr>
              <a:t>2020</a:t>
            </a:r>
            <a:br>
              <a:rPr lang="en-US" sz="2800" b="1" dirty="0" smtClean="0">
                <a:solidFill>
                  <a:schemeClr val="tx1"/>
                </a:solidFill>
              </a:rPr>
            </a:br>
            <a:r>
              <a:rPr lang="en-US" sz="2800" b="1" dirty="0" smtClean="0">
                <a:solidFill>
                  <a:schemeClr val="tx1"/>
                </a:solidFill>
              </a:rPr>
              <a:t>B.A. PART I (H) </a:t>
            </a:r>
            <a:r>
              <a:rPr lang="en-US" sz="2800" b="1" dirty="0" smtClean="0">
                <a:solidFill>
                  <a:schemeClr val="tx1"/>
                </a:solidFill>
              </a:rPr>
              <a:t>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pPr algn="ctr" fontAlgn="base">
              <a:buNone/>
            </a:pPr>
            <a:r>
              <a:rPr lang="en-US" b="1" u="sng" smtClean="0"/>
              <a:t>Treatment</a:t>
            </a:r>
          </a:p>
          <a:p>
            <a:pPr fontAlgn="base"/>
            <a:r>
              <a:rPr lang="en-US" smtClean="0"/>
              <a:t>Various strategies have been successful in treating stress. Moderate stress may be relieved by exercise, meditation (e.g., yoga), sufficient rest, and modification of diet, such as decreasing intake of alcohol and caffeine. Severe stress may require psychotherapy to uncover and work through the underlying causes. A form of behaviour therapy known as biofeedback enables the patient to become more aware of internal processes and thereby gain some control over bodily reactions to stress. Sometimes, a change of environment or living situation may produce therapeutic results. In many cases, joining a support group or strengthening social bonds with friends and family can reduce stress and thereby improve overall health.</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186</TotalTime>
  <Words>363</Words>
  <Application>Microsoft Office PowerPoint</Application>
  <PresentationFormat>On-screen Show (4:3)</PresentationFormat>
  <Paragraphs>32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          </vt:lpstr>
      <vt:lpstr>04 MAY 2020 B.A. PART I (H) PAPER III, UNIT II (STRESS PROBLEM OF ADJUSTMENT)</vt:lpstr>
      <vt:lpstr>04 MAY 2020 B.A. PART I (H) PAPER III, UNIT II (STRESS PROBLEM OF ADJUSTMENT)</vt:lpstr>
      <vt:lpstr>04 MAY 2020 B.A. PART I (H) PAPER III, UNIT II (STRESS PROBLEM OF ADJUSTMENT)</vt:lpstr>
      <vt:lpstr>04 MAY 2020 B.A. PART I (H) PAPER III, UNIT II (STRESS PROBLEM OF ADJUSTMENT)</vt:lpstr>
      <vt:lpstr>04 MAY 2020 B.A. PART I (H) PAPER III, UNIT II (STRESS PROBLEM OF ADJUSTMENT)</vt:lpstr>
      <vt:lpstr>04 MAY 2020 B.A. PART I (H) PAPER III, UNIT II (STRESS PROBLEM OF ADJUSTMENT)</vt:lpstr>
      <vt:lpstr>04 MAY 2020 B.A. PART I (H) PAPER III, UNIT II (STRESS PROBLEM OF ADJUSTMENT)</vt:lpstr>
      <vt:lpstr>04 MAY 2020 B.A. PART I (H) PAPER III, UNIT II (STRESS PROBLEM OF ADJUSTMENT)</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13</cp:revision>
  <dcterms:created xsi:type="dcterms:W3CDTF">2020-05-02T13:09:52Z</dcterms:created>
  <dcterms:modified xsi:type="dcterms:W3CDTF">2020-05-02T16:16:30Z</dcterms:modified>
</cp:coreProperties>
</file>