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5"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E5A4004-621B-46DE-8E9F-1E539A8B08E5}" type="datetimeFigureOut">
              <a:rPr lang="en-US" smtClean="0"/>
              <a:t>03-05-2020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A4DDD09-A20A-4CFC-8034-F18E29C9463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5A4004-621B-46DE-8E9F-1E539A8B08E5}"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DDD09-A20A-4CFC-8034-F18E29C946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5A4004-621B-46DE-8E9F-1E539A8B08E5}"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DDD09-A20A-4CFC-8034-F18E29C946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5A4004-621B-46DE-8E9F-1E539A8B08E5}"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DDD09-A20A-4CFC-8034-F18E29C9463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E5A4004-621B-46DE-8E9F-1E539A8B08E5}" type="datetimeFigureOut">
              <a:rPr lang="en-US" smtClean="0"/>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4DDD09-A20A-4CFC-8034-F18E29C9463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5A4004-621B-46DE-8E9F-1E539A8B08E5}"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4DDD09-A20A-4CFC-8034-F18E29C9463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E5A4004-621B-46DE-8E9F-1E539A8B08E5}" type="datetimeFigureOut">
              <a:rPr lang="en-US" smtClean="0"/>
              <a:t>03-05-2020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4DDD09-A20A-4CFC-8034-F18E29C9463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5A4004-621B-46DE-8E9F-1E539A8B08E5}" type="datetimeFigureOut">
              <a:rPr lang="en-US" smtClean="0"/>
              <a:t>03-05-2020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4DDD09-A20A-4CFC-8034-F18E29C9463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5A4004-621B-46DE-8E9F-1E539A8B08E5}" type="datetimeFigureOut">
              <a:rPr lang="en-US" smtClean="0"/>
              <a:t>03-05-2020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4DDD09-A20A-4CFC-8034-F18E29C946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5A4004-621B-46DE-8E9F-1E539A8B08E5}"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4DDD09-A20A-4CFC-8034-F18E29C946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E5A4004-621B-46DE-8E9F-1E539A8B08E5}" type="datetimeFigureOut">
              <a:rPr lang="en-US" smtClean="0"/>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A4DDD09-A20A-4CFC-8034-F18E29C9463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E5A4004-621B-46DE-8E9F-1E539A8B08E5}" type="datetimeFigureOut">
              <a:rPr lang="en-US" smtClean="0"/>
              <a:t>03-05-2020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4DDD09-A20A-4CFC-8034-F18E29C9463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II (H) </a:t>
            </a:r>
            <a:r>
              <a:rPr lang="en-US" sz="4400" dirty="0" smtClean="0">
                <a:latin typeface="Baskerville Old Face" pitchFamily="18" charset="0"/>
              </a:rPr>
              <a:t>11</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 2020</a:t>
            </a:r>
            <a:endParaRPr lang="en-US" sz="4400" dirty="0">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a:t>
            </a:r>
            <a:r>
              <a:rPr lang="en-US" sz="2800" b="1" dirty="0" smtClean="0">
                <a:solidFill>
                  <a:schemeClr val="tx1"/>
                </a:solidFill>
              </a:rPr>
              <a:t>PSYCHOLOGY)</a:t>
            </a:r>
            <a:endParaRPr lang="en-US" sz="2800" dirty="0"/>
          </a:p>
        </p:txBody>
      </p:sp>
      <p:sp>
        <p:nvSpPr>
          <p:cNvPr id="3" name="Content Placeholder 2"/>
          <p:cNvSpPr>
            <a:spLocks noGrp="1"/>
          </p:cNvSpPr>
          <p:nvPr>
            <p:ph idx="1"/>
          </p:nvPr>
        </p:nvSpPr>
        <p:spPr/>
        <p:txBody>
          <a:bodyPr>
            <a:normAutofit fontScale="92500" lnSpcReduction="10000"/>
          </a:bodyPr>
          <a:lstStyle/>
          <a:p>
            <a:pPr algn="ctr">
              <a:buNone/>
            </a:pPr>
            <a:r>
              <a:rPr lang="en-US" b="1" u="sng" dirty="0" smtClean="0"/>
              <a:t>HISTORICAL BACKGROUND OF COMMUNITY PSYCHOLOGY</a:t>
            </a:r>
          </a:p>
          <a:p>
            <a:pPr algn="ctr">
              <a:buNone/>
            </a:pPr>
            <a:r>
              <a:rPr lang="en-US" b="1" u="sng" dirty="0" smtClean="0"/>
              <a:t>THE THIRD DECADE: 1985-1995</a:t>
            </a:r>
          </a:p>
          <a:p>
            <a:r>
              <a:rPr lang="en-US" dirty="0" smtClean="0"/>
              <a:t>In 1987, </a:t>
            </a:r>
            <a:r>
              <a:rPr lang="en-US" b="1" dirty="0" smtClean="0"/>
              <a:t>James Kelly</a:t>
            </a:r>
            <a:r>
              <a:rPr lang="en-US" dirty="0" smtClean="0"/>
              <a:t> edited a special issue of the </a:t>
            </a:r>
            <a:r>
              <a:rPr lang="en-US" i="1" dirty="0" smtClean="0"/>
              <a:t>American Journal of Community Psychology</a:t>
            </a:r>
            <a:r>
              <a:rPr lang="en-US" dirty="0" smtClean="0"/>
              <a:t> to commemorate the field which had just turned 20 years old (Kelly, 1987). Some of the 12 articles in the issue were brief reminiscences, while others were more substantive</a:t>
            </a:r>
            <a:r>
              <a:rPr lang="en-US" dirty="0" smtClean="0"/>
              <a:t>. </a:t>
            </a:r>
            <a:r>
              <a:rPr lang="en-US" b="1" dirty="0" smtClean="0"/>
              <a:t>Beth Shinn</a:t>
            </a:r>
            <a:r>
              <a:rPr lang="en-US" dirty="0" smtClean="0"/>
              <a:t>, </a:t>
            </a:r>
            <a:r>
              <a:rPr lang="en-US" dirty="0" smtClean="0"/>
              <a:t>for example, urged community psychologists to enter an even wider range of domains, including schools, work sites, religious organizations, voluntary associations, and government. </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a:t>
            </a:r>
            <a:r>
              <a:rPr lang="en-US" sz="2800" b="1" dirty="0" smtClean="0">
                <a:solidFill>
                  <a:schemeClr val="tx1"/>
                </a:solidFill>
              </a:rPr>
              <a:t>PSYCHOLOGY)</a:t>
            </a:r>
            <a:endParaRPr lang="en-US" sz="2800" dirty="0"/>
          </a:p>
        </p:txBody>
      </p:sp>
      <p:sp>
        <p:nvSpPr>
          <p:cNvPr id="3" name="Content Placeholder 2"/>
          <p:cNvSpPr>
            <a:spLocks noGrp="1"/>
          </p:cNvSpPr>
          <p:nvPr>
            <p:ph idx="1"/>
          </p:nvPr>
        </p:nvSpPr>
        <p:spPr/>
        <p:txBody>
          <a:bodyPr>
            <a:normAutofit fontScale="85000" lnSpcReduction="20000"/>
          </a:bodyPr>
          <a:lstStyle/>
          <a:p>
            <a:pPr algn="ctr">
              <a:buNone/>
            </a:pPr>
            <a:r>
              <a:rPr lang="en-US" sz="2800" b="1" u="sng" dirty="0" smtClean="0"/>
              <a:t>THE FOURTH DECADE: </a:t>
            </a:r>
            <a:r>
              <a:rPr lang="en-US" sz="2800" b="1" u="sng" dirty="0" smtClean="0"/>
              <a:t>1995-2005</a:t>
            </a:r>
          </a:p>
          <a:p>
            <a:r>
              <a:rPr lang="en-US" dirty="0" smtClean="0"/>
              <a:t>Starting in 1995, Sam </a:t>
            </a:r>
            <a:r>
              <a:rPr lang="en-US" dirty="0" err="1" smtClean="0"/>
              <a:t>Tsemberis</a:t>
            </a:r>
            <a:r>
              <a:rPr lang="en-US" dirty="0" smtClean="0"/>
              <a:t> (1999), a community psychologist from New York City, developed a program that has come to be called “Housing First.” The program, described in Chapter 1 (Jason et al., 2019), targets persons who are both homeless and seriously mentally ill. The intervention is a reaction to poorly researched transitional housing models that have rapidly become common in the US. Housing First combines up-front permanent housing with ongoing support services. In a few randomized trials, Housing First clients have become stably housed significantly quicker, and remained housed for significantly longer, than those in the control groups. Positive results have also recently been obtained in an evaluation of Housing First across five Canadian cities (</a:t>
            </a:r>
            <a:r>
              <a:rPr lang="en-US" dirty="0" err="1" smtClean="0"/>
              <a:t>Aubry</a:t>
            </a:r>
            <a:r>
              <a:rPr lang="en-US" dirty="0" smtClean="0"/>
              <a:t> et al., 2016).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a:t>
            </a:r>
            <a:r>
              <a:rPr lang="en-US" sz="2800" b="1" dirty="0" smtClean="0">
                <a:solidFill>
                  <a:schemeClr val="tx1"/>
                </a:solidFill>
              </a:rPr>
              <a:t>PSYCHOLOGY)</a:t>
            </a:r>
            <a:endParaRPr lang="en-US" sz="2800" dirty="0"/>
          </a:p>
        </p:txBody>
      </p:sp>
      <p:sp>
        <p:nvSpPr>
          <p:cNvPr id="3" name="Content Placeholder 2"/>
          <p:cNvSpPr>
            <a:spLocks noGrp="1"/>
          </p:cNvSpPr>
          <p:nvPr>
            <p:ph idx="1"/>
          </p:nvPr>
        </p:nvSpPr>
        <p:spPr/>
        <p:txBody>
          <a:bodyPr/>
          <a:lstStyle/>
          <a:p>
            <a:r>
              <a:rPr lang="en-US" dirty="0" smtClean="0"/>
              <a:t>Housing First has also become very popular in Europe and in other developed nations. For the past three years, there has been an annual international conference to continue this work (</a:t>
            </a:r>
            <a:r>
              <a:rPr lang="en-US" dirty="0" err="1" smtClean="0"/>
              <a:t>Tsemberis</a:t>
            </a:r>
            <a:r>
              <a:rPr lang="en-US" dirty="0" smtClean="0"/>
              <a:t>, 2018).</a:t>
            </a:r>
            <a:endParaRPr lang="en-US" b="1" dirty="0" smtClean="0"/>
          </a:p>
          <a:p>
            <a:r>
              <a:rPr lang="en-US" dirty="0" smtClean="0"/>
              <a:t>In 2004, SCRA, the main professional organization promoting Community Psychology in North America, gained solid financial security, perhaps for the first time in its history, by acquiring the </a:t>
            </a:r>
            <a:r>
              <a:rPr lang="en-US" i="1" dirty="0" smtClean="0"/>
              <a:t>American Journal of Community Psychology </a:t>
            </a:r>
            <a:r>
              <a:rPr lang="en-US" dirty="0" smtClean="0"/>
              <a:t>from its original owner, the international publisher </a:t>
            </a:r>
            <a:r>
              <a:rPr lang="en-US" dirty="0" err="1" smtClean="0"/>
              <a:t>Kluwer</a:t>
            </a:r>
            <a:r>
              <a:rPr lang="en-US" dirty="0" smtClean="0"/>
              <a:t>/Plenum.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a:t>
            </a:r>
            <a:r>
              <a:rPr lang="en-US" sz="2800" b="1" dirty="0" smtClean="0">
                <a:solidFill>
                  <a:schemeClr val="tx1"/>
                </a:solidFill>
              </a:rPr>
              <a:t>PSYCHOLOGY)</a:t>
            </a:r>
            <a:endParaRPr lang="en-US" sz="2800" dirty="0"/>
          </a:p>
        </p:txBody>
      </p:sp>
      <p:sp>
        <p:nvSpPr>
          <p:cNvPr id="3" name="Content Placeholder 2"/>
          <p:cNvSpPr>
            <a:spLocks noGrp="1"/>
          </p:cNvSpPr>
          <p:nvPr>
            <p:ph idx="1"/>
          </p:nvPr>
        </p:nvSpPr>
        <p:spPr/>
        <p:txBody>
          <a:bodyPr>
            <a:normAutofit fontScale="92500"/>
          </a:bodyPr>
          <a:lstStyle/>
          <a:p>
            <a:pPr algn="ctr">
              <a:buNone/>
            </a:pPr>
            <a:r>
              <a:rPr lang="en-US" b="1" u="sng" dirty="0" smtClean="0"/>
              <a:t>THE FIFTH DECADE TO THE PRESENT</a:t>
            </a:r>
          </a:p>
          <a:p>
            <a:r>
              <a:rPr lang="en-US" dirty="0" smtClean="0"/>
              <a:t>As another sign of the international growth of Community Psychology, in 2005 the European Community Psychology Association was formed. Prior to this development, Europeans had for many years a more informal “Network for Community Psychology.” The European Community Psychology Association has been operating an annual conference, held in different cities throughout Europe. As yet another sign of international growth, the first “International Conference on Community Psychology” was held in 2006 in San Juan, Puerto Rico.</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a:t>
            </a:r>
            <a:r>
              <a:rPr lang="en-US" sz="2800" b="1" dirty="0" smtClean="0">
                <a:solidFill>
                  <a:schemeClr val="tx1"/>
                </a:solidFill>
              </a:rPr>
              <a:t>PSYCHOLOGY)</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Held in even-numbered years, so as not to conflict with SCRA’s Biennial held in odd-numbered years, there have been International Conferences held in Portugal, Chile, Mexico, and South Africa. This international growth is very consistent with Community Psychology’s values emphasizing cultural diversity. Many community psychologists from around the world are actively collaborating with those in various nations around the world and an “internationalization” of the field is occurring in terms of practice, research, training, and </a:t>
            </a:r>
            <a:r>
              <a:rPr lang="en-US" dirty="0" smtClean="0"/>
              <a:t>theory.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a:t>
            </a:r>
            <a:r>
              <a:rPr lang="en-US" sz="2800" b="1" dirty="0" smtClean="0">
                <a:solidFill>
                  <a:schemeClr val="tx1"/>
                </a:solidFill>
              </a:rPr>
              <a:t>PSYCHOLOGY)</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In 2005, following the 40th anniversary of the founding of the field, a special issue on the history of Community Psychology was published in the </a:t>
            </a:r>
            <a:r>
              <a:rPr lang="en-US" i="1" dirty="0" smtClean="0"/>
              <a:t>Journal of Community Psychology </a:t>
            </a:r>
            <a:r>
              <a:rPr lang="en-US" dirty="0" smtClean="0"/>
              <a:t>(Fowler &amp; Toro, 2008b). Articles in the special issue included a genealogical analysis of the influence of 10 key founders of the field (Fowler &amp; Toro, 2008a), an account of “trailblazing” women in Community Psychology (Ayala-</a:t>
            </a:r>
            <a:r>
              <a:rPr lang="en-US" dirty="0" err="1" smtClean="0"/>
              <a:t>Alcantar</a:t>
            </a:r>
            <a:r>
              <a:rPr lang="en-US" dirty="0" smtClean="0"/>
              <a:t> et al., 2008), and documentation of the development of Community Psychology in different regions of the world.</a:t>
            </a:r>
          </a:p>
          <a:p>
            <a:r>
              <a:rPr lang="en-US" dirty="0" smtClean="0"/>
              <a:t>Many community psychologists have made substantive contributions to the development of the field through their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a:t>
            </a:r>
            <a:r>
              <a:rPr lang="en-US" sz="2800" b="1" dirty="0" smtClean="0">
                <a:solidFill>
                  <a:schemeClr val="tx1"/>
                </a:solidFill>
              </a:rPr>
              <a:t>PSYCHOLOGY)</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applied </a:t>
            </a:r>
            <a:r>
              <a:rPr lang="en-US" dirty="0" smtClean="0"/>
              <a:t>work, and have also impacted the development of the field through their teaching, mentorship, and conference presentations</a:t>
            </a:r>
            <a:r>
              <a:rPr lang="en-US" dirty="0" smtClean="0"/>
              <a:t>.</a:t>
            </a:r>
          </a:p>
          <a:p>
            <a:r>
              <a:rPr lang="en-US" b="1" dirty="0" err="1" smtClean="0"/>
              <a:t>Pokorny</a:t>
            </a:r>
            <a:r>
              <a:rPr lang="en-US" b="1" dirty="0" smtClean="0"/>
              <a:t> et al</a:t>
            </a:r>
            <a:r>
              <a:rPr lang="en-US" dirty="0" smtClean="0"/>
              <a:t>. (2009) tried to gauge the “influence” of community psychologists based on publications and citations to articles in the </a:t>
            </a:r>
            <a:r>
              <a:rPr lang="en-US" i="1" dirty="0" smtClean="0"/>
              <a:t>American Journal of Community Psychology</a:t>
            </a:r>
            <a:r>
              <a:rPr lang="en-US" dirty="0" smtClean="0"/>
              <a:t> and </a:t>
            </a:r>
            <a:r>
              <a:rPr lang="en-US" i="1" dirty="0" smtClean="0"/>
              <a:t>Journal of Community Psychology</a:t>
            </a:r>
            <a:r>
              <a:rPr lang="en-US" dirty="0" smtClean="0"/>
              <a:t>. Although many publications were by males from academic institutions, there were also publications from influential women, including </a:t>
            </a:r>
            <a:r>
              <a:rPr lang="en-US" dirty="0" smtClean="0"/>
              <a:t> </a:t>
            </a:r>
            <a:r>
              <a:rPr lang="en-US" b="1" dirty="0" smtClean="0"/>
              <a:t>Barbara </a:t>
            </a:r>
            <a:r>
              <a:rPr lang="en-US" b="1" dirty="0" err="1" smtClean="0"/>
              <a:t>Dohrenwend</a:t>
            </a:r>
            <a:r>
              <a:rPr lang="en-US" b="1" dirty="0" smtClean="0"/>
              <a:t> </a:t>
            </a:r>
            <a:r>
              <a:rPr lang="en-US" dirty="0" smtClean="0"/>
              <a:t>who </a:t>
            </a:r>
            <a:r>
              <a:rPr lang="en-US" dirty="0" smtClean="0"/>
              <a:t>contributed groundbreaking research dealing with a </a:t>
            </a:r>
            <a:r>
              <a:rPr lang="en-US" b="1" dirty="0" smtClean="0"/>
              <a:t>psychosocial</a:t>
            </a:r>
            <a:r>
              <a:rPr lang="en-US" dirty="0" smtClean="0"/>
              <a:t> stress model. She was also one of the original founders of the field of Community Psychology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a:t>
            </a:r>
            <a:r>
              <a:rPr lang="en-US" sz="2800" b="1" dirty="0" smtClean="0">
                <a:solidFill>
                  <a:schemeClr val="tx1"/>
                </a:solidFill>
              </a:rPr>
              <a:t>PSYCHOLOGY)</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Community Psychology continued to make advances during this period in attempting to better understand social change in a world that is both complicated and often unpredictable. This field has increasingly worked to take into consideration dynamic feedback loops, which need to transcend simplistic linear cause and effect methods</a:t>
            </a:r>
            <a:r>
              <a:rPr lang="en-US" dirty="0" smtClean="0"/>
              <a:t>.</a:t>
            </a:r>
          </a:p>
          <a:p>
            <a:r>
              <a:rPr lang="en-US" dirty="0" smtClean="0"/>
              <a:t>Community psychologists believe that “giving psychology away” is the best course of action for an organization committed to prevention, social change, social justice, and empowerment.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TotalTime>
  <Words>633</Words>
  <Application>Microsoft Office PowerPoint</Application>
  <PresentationFormat>On-screen Show (4:3)</PresentationFormat>
  <Paragraphs>32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          </vt:lpstr>
      <vt:lpstr>11 MAY 2020 B.A. PART II (H) PAPER III,UNIT III (COMMUNITY PSYCHOLOGY)</vt:lpstr>
      <vt:lpstr>11 MAY 2020 B.A. PART II (H) PAPER III,UNIT III (COMMUNITY PSYCHOLOGY)</vt:lpstr>
      <vt:lpstr>11 MAY 2020 B.A. PART II (H) PAPER III,UNIT III (COMMUNITY PSYCHOLOGY)</vt:lpstr>
      <vt:lpstr>11 MAY 2020 B.A. PART II (H) PAPER III,UNIT III (COMMUNITY PSYCHOLOGY)</vt:lpstr>
      <vt:lpstr>11 MAY 2020 B.A. PART II (H) PAPER III,UNIT III (COMMUNITY PSYCHOLOGY)</vt:lpstr>
      <vt:lpstr>11 MAY 2020 B.A. PART II (H) PAPER III,UNIT III (COMMUNITY PSYCHOLOGY)</vt:lpstr>
      <vt:lpstr>11 MAY 2020 B.A. PART II (H) PAPER III,UNIT III (COMMUNITY PSYCHOLOGY)</vt:lpstr>
      <vt:lpstr>11 MAY 2020 B.A. PART II (H) PAPER III,UNIT III (COMMUNITY PSYCHOLOGY)</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3</cp:revision>
  <dcterms:created xsi:type="dcterms:W3CDTF">2020-05-03T10:38:13Z</dcterms:created>
  <dcterms:modified xsi:type="dcterms:W3CDTF">2020-05-03T10:54:29Z</dcterms:modified>
</cp:coreProperties>
</file>