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BE638A1-DD30-4B14-8800-DBC8918360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638A1-DD30-4B14-8800-DBC8918360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638A1-DD30-4B14-8800-DBC8918360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6114D4-7B3E-444D-BAE8-490141D1E1F8}" type="datetimeFigureOut">
              <a:rPr lang="en-US" smtClean="0"/>
              <a:pPr/>
              <a:t>16-05-2020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BE638A1-DD30-4B14-8800-DBC89183608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6114D4-7B3E-444D-BAE8-490141D1E1F8}" type="datetimeFigureOut">
              <a:rPr lang="en-US" smtClean="0"/>
              <a:pPr/>
              <a:t>16-05-2020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BE638A1-DD30-4B14-8800-DBC89183608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200329"/>
          </a:xfrm>
          <a:prstGeom prst="rect">
            <a:avLst/>
          </a:prstGeom>
        </p:spPr>
        <p:txBody>
          <a:bodyPr wrap="square">
            <a:spAutoFit/>
          </a:bodyPr>
          <a:lstStyle/>
          <a:p>
            <a:pPr algn="ctr"/>
            <a:r>
              <a:rPr lang="en-US" sz="3600" dirty="0" smtClean="0">
                <a:latin typeface="Baskerville Old Face" pitchFamily="18" charset="0"/>
              </a:rPr>
              <a:t>B.A. PART I (H) 16</a:t>
            </a:r>
            <a:r>
              <a:rPr lang="en-US" sz="3600" baseline="30000" dirty="0" smtClean="0">
                <a:latin typeface="Baskerville Old Face" pitchFamily="18" charset="0"/>
              </a:rPr>
              <a:t>TH</a:t>
            </a:r>
            <a:r>
              <a:rPr lang="en-US" sz="3600" dirty="0" smtClean="0">
                <a:latin typeface="Baskerville Old Face" pitchFamily="18" charset="0"/>
              </a:rPr>
              <a:t> MAY </a:t>
            </a:r>
            <a:r>
              <a:rPr lang="en-US" sz="3600" dirty="0" smtClean="0">
                <a:latin typeface="Baskerville Old Face" pitchFamily="18" charset="0"/>
              </a:rPr>
              <a:t>2020 </a:t>
            </a:r>
            <a:r>
              <a:rPr lang="en-US" sz="3600" dirty="0" smtClean="0">
                <a:latin typeface="Baskerville Old Face" pitchFamily="18" charset="0"/>
              </a:rPr>
              <a:t>T</a:t>
            </a:r>
            <a:r>
              <a:rPr lang="en-US" sz="3600" dirty="0" smtClean="0">
                <a:latin typeface="Baskerville Old Face" pitchFamily="18" charset="0"/>
              </a:rPr>
              <a:t>opic- </a:t>
            </a:r>
            <a:r>
              <a:rPr lang="en-US" sz="3600" dirty="0" smtClean="0">
                <a:latin typeface="Baskerville Old Face" pitchFamily="18" charset="0"/>
              </a:rPr>
              <a:t>N</a:t>
            </a:r>
            <a:r>
              <a:rPr lang="en-US" sz="3600" dirty="0" smtClean="0">
                <a:latin typeface="Baskerville Old Face" pitchFamily="18" charset="0"/>
              </a:rPr>
              <a:t>eurosis</a:t>
            </a:r>
            <a:endParaRPr lang="en-US" sz="3600" dirty="0">
              <a:latin typeface="Baskerville Old Fac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GENERAL SYMPTOMS </a:t>
            </a:r>
            <a:r>
              <a:rPr lang="en-US" b="1" u="sng" smtClean="0"/>
              <a:t>OF NEUROSIS I</a:t>
            </a:r>
            <a:endParaRPr lang="en-US" b="1" u="sng" dirty="0" smtClean="0"/>
          </a:p>
          <a:p>
            <a:r>
              <a:rPr lang="en-US" b="1" dirty="0" smtClean="0"/>
              <a:t>Neuroses</a:t>
            </a:r>
            <a:r>
              <a:rPr lang="en-US" dirty="0" smtClean="0"/>
              <a:t> are characterized by anxiety, depression, or other feelings of unhappiness or distress that are out of proportion to the circumstances of a person's life. </a:t>
            </a:r>
            <a:r>
              <a:rPr lang="en-US" b="1" dirty="0" smtClean="0"/>
              <a:t>Neuroses</a:t>
            </a:r>
            <a:r>
              <a:rPr lang="en-US" dirty="0" smtClean="0"/>
              <a:t>, or psychoneuroses, are less-serious disorders in which people may experience negative feelings.</a:t>
            </a:r>
          </a:p>
          <a:p>
            <a:r>
              <a:rPr lang="en-US" dirty="0" smtClean="0"/>
              <a:t>It’s quite common for most people to </a:t>
            </a:r>
            <a:r>
              <a:rPr lang="en-US" b="1" dirty="0" smtClean="0"/>
              <a:t>display neurotic behavior</a:t>
            </a:r>
            <a:r>
              <a:rPr lang="en-US" dirty="0" smtClean="0"/>
              <a:t> without even knowing they do it. But the people that spend time with them daily pick up on their </a:t>
            </a:r>
            <a:r>
              <a:rPr lang="en-US" b="1" dirty="0" smtClean="0"/>
              <a:t>symptoms of neurosis</a:t>
            </a:r>
            <a:r>
              <a:rPr lang="en-US" dirty="0" smtClean="0"/>
              <a:t> over time.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a:bodyPr>
          <a:lstStyle/>
          <a:p>
            <a:r>
              <a:rPr lang="en-US" b="1" dirty="0" smtClean="0"/>
              <a:t>Some common traits of neurotic people:</a:t>
            </a:r>
            <a:endParaRPr lang="en-US" dirty="0" smtClean="0"/>
          </a:p>
          <a:p>
            <a:r>
              <a:rPr lang="en-US" dirty="0" smtClean="0"/>
              <a:t>Complaining about physical symptoms when none exist</a:t>
            </a:r>
          </a:p>
          <a:p>
            <a:r>
              <a:rPr lang="en-US" dirty="0" smtClean="0"/>
              <a:t>Stressing over little things</a:t>
            </a:r>
          </a:p>
          <a:p>
            <a:r>
              <a:rPr lang="en-US" dirty="0" smtClean="0"/>
              <a:t>Ruminating, or having obsessive thoughts</a:t>
            </a:r>
          </a:p>
          <a:p>
            <a:r>
              <a:rPr lang="en-US" dirty="0" smtClean="0"/>
              <a:t>Constant need for perfection</a:t>
            </a:r>
          </a:p>
          <a:p>
            <a:r>
              <a:rPr lang="en-US" dirty="0" smtClean="0"/>
              <a:t>Being overly needy or dependent on another person or other people</a:t>
            </a:r>
          </a:p>
          <a:p>
            <a:r>
              <a:rPr lang="en-US" dirty="0" smtClean="0"/>
              <a:t>Can’t effectively manage basic needs</a:t>
            </a:r>
          </a:p>
          <a:p>
            <a:r>
              <a:rPr lang="en-US" dirty="0" smtClean="0"/>
              <a:t>Exhibiting “Drama Queen” behavior</a:t>
            </a:r>
          </a:p>
          <a:p>
            <a:r>
              <a:rPr lang="en-US" dirty="0" smtClean="0"/>
              <a:t>Bouts of “Road Rage”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a:bodyPr>
          <a:lstStyle/>
          <a:p>
            <a:r>
              <a:rPr lang="en-US" dirty="0" smtClean="0"/>
              <a:t>Envying other people</a:t>
            </a:r>
          </a:p>
          <a:p>
            <a:r>
              <a:rPr lang="en-US" dirty="0" smtClean="0"/>
              <a:t>Difficulties with relationships</a:t>
            </a:r>
          </a:p>
          <a:p>
            <a:r>
              <a:rPr lang="en-US" dirty="0" smtClean="0"/>
              <a:t>Obsessing over a child’s health or safety</a:t>
            </a:r>
          </a:p>
          <a:p>
            <a:pPr algn="ctr">
              <a:buNone/>
            </a:pPr>
            <a:r>
              <a:rPr lang="en-US" b="1" dirty="0" smtClean="0"/>
              <a:t>SYMPTOMS OF NEUROTIC BEHAVIOUR:</a:t>
            </a:r>
          </a:p>
          <a:p>
            <a:r>
              <a:rPr lang="en-US" b="1" dirty="0" smtClean="0"/>
              <a:t>1. General Irritability</a:t>
            </a:r>
            <a:endParaRPr lang="en-US" dirty="0" smtClean="0"/>
          </a:p>
          <a:p>
            <a:r>
              <a:rPr lang="en-US" dirty="0" smtClean="0"/>
              <a:t>The proverbial crabby neighbor is displaying neurotic behavior when they routinely complain about minor issues. When they're constantly nagging you to be quiet, to stay away from their property line, or to keep your kids off their sidewalk, they may be showing you their neurotic side.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85000" lnSpcReduction="10000"/>
          </a:bodyPr>
          <a:lstStyle/>
          <a:p>
            <a:r>
              <a:rPr lang="en-US" b="1" dirty="0" smtClean="0"/>
              <a:t>2. Complaining About Physical Symptoms Without A Medical Cause:</a:t>
            </a:r>
            <a:endParaRPr lang="en-US" dirty="0" smtClean="0"/>
          </a:p>
          <a:p>
            <a:r>
              <a:rPr lang="en-US" dirty="0" smtClean="0"/>
              <a:t>Plenty of neurotic behavior comes in the form of mysterious complaints about physical symptoms that have no medical cause. When someone with no diagnosable illness talks a lot about their bodily symptoms, they annoy others. Their relationships may suffer from their neuroticism.</a:t>
            </a:r>
          </a:p>
          <a:p>
            <a:r>
              <a:rPr lang="en-US" b="1" dirty="0" smtClean="0"/>
              <a:t>3. Road Rage:</a:t>
            </a:r>
            <a:endParaRPr lang="en-US" dirty="0" smtClean="0"/>
          </a:p>
          <a:p>
            <a:r>
              <a:rPr lang="en-US" dirty="0" smtClean="0"/>
              <a:t>People with road rage are displaying neurotic behavior. After all, people make mistakes while driving. Some of them end in wrecks, but more often than not, they correct themselves and get back to driving well enough. Over the top anger at minor mistakes is a clear sign of neurotic behavior.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4. Anxiety About Your Child's Safety</a:t>
            </a:r>
            <a:endParaRPr lang="en-US" dirty="0" smtClean="0"/>
          </a:p>
          <a:p>
            <a:r>
              <a:rPr lang="en-US" dirty="0" smtClean="0"/>
              <a:t>Parental neuroses over the common risks children take can result in "helicopter parenting." Though they may be well intentioned, these parents do not create the conditions for a normal childhood. The parents' obsession with safety results in miserable, anxious, and self-conscious children.</a:t>
            </a:r>
          </a:p>
          <a:p>
            <a:r>
              <a:rPr lang="en-US" b="1" dirty="0" smtClean="0"/>
              <a:t>5. Being Overly Aware of Psychological Problems</a:t>
            </a:r>
            <a:endParaRPr lang="en-US" dirty="0" smtClean="0"/>
          </a:p>
          <a:p>
            <a:r>
              <a:rPr lang="en-US" dirty="0" smtClean="0"/>
              <a:t>Ironically, people can know full well that they're displaying neurotic symptoms, but they still behave that way anyway. Being obsessed with their mental health can make their problems even worse. Of course, if you are troubled by serious symptoms, it's important to seek help. Even then, you don't have to analyze yourself at every turn.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20000"/>
          </a:bodyPr>
          <a:lstStyle/>
          <a:p>
            <a:r>
              <a:rPr lang="en-US" b="1" dirty="0" smtClean="0"/>
              <a:t>6. Emotional Distress Over Everyday Events:</a:t>
            </a:r>
            <a:endParaRPr lang="en-US" dirty="0" smtClean="0"/>
          </a:p>
          <a:p>
            <a:r>
              <a:rPr lang="en-US" dirty="0" smtClean="0"/>
              <a:t>It's perfectly normal to be upset when bad things happen, but it's unreasonable to get upset over something minor. Breaking a fingernail, spilling your breakfast cereal, or being ten minutes late to meet a friend are all examples of common problems. There's no need for something minor to ruin your day.</a:t>
            </a:r>
          </a:p>
          <a:p>
            <a:r>
              <a:rPr lang="en-US" b="1" dirty="0" smtClean="0"/>
              <a:t>7. Guilty Behavior:</a:t>
            </a:r>
            <a:endParaRPr lang="en-US" dirty="0" smtClean="0"/>
          </a:p>
          <a:p>
            <a:r>
              <a:rPr lang="en-US" dirty="0" smtClean="0"/>
              <a:t>People who are prone to neurotic behavior often show signs that they're feeling excessively guilty over things that aren't their fault. Or they behave guiltily when what they've done is so minor that no one even noticed it. They may apologize profusely or avoid eye contact because of this guilt.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normAutofit fontScale="92500" lnSpcReduction="10000"/>
          </a:bodyPr>
          <a:lstStyle/>
          <a:p>
            <a:r>
              <a:rPr lang="en-US" b="1" dirty="0" smtClean="0"/>
              <a:t>8. Obsessive Thinking or Ruminating:</a:t>
            </a:r>
            <a:endParaRPr lang="en-US" dirty="0" smtClean="0"/>
          </a:p>
          <a:p>
            <a:r>
              <a:rPr lang="en-US" dirty="0" smtClean="0"/>
              <a:t>Obsessive thinking is not only neurotic behavior, but it can also lead to depression. When you often ruminate about things you should have done differently or about minor problems in your life, other types of neurotic behavior can follow.</a:t>
            </a:r>
          </a:p>
          <a:p>
            <a:r>
              <a:rPr lang="en-US" b="1" dirty="0" smtClean="0"/>
              <a:t>9. Perfectionism:</a:t>
            </a:r>
            <a:endParaRPr lang="en-US" dirty="0" smtClean="0"/>
          </a:p>
          <a:p>
            <a:r>
              <a:rPr lang="en-US" dirty="0" smtClean="0"/>
              <a:t>Most people want to do well in whatever they do. There's a difference between that and feeling you must do everything perfectly. People who are perfectionists usually spend more time than necessary completing tasks because they're determined to avoid making a mistake.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16 MAY 2020</a:t>
            </a:r>
            <a:br>
              <a:rPr lang="en-US" sz="2800" b="1" dirty="0" smtClean="0">
                <a:solidFill>
                  <a:schemeClr val="tx1"/>
                </a:solidFill>
              </a:rPr>
            </a:br>
            <a:r>
              <a:rPr lang="en-US" sz="2800" b="1" dirty="0" smtClean="0">
                <a:solidFill>
                  <a:schemeClr val="tx1"/>
                </a:solidFill>
              </a:rPr>
              <a:t>B.A. PART I (H) PAPER III, UNIT II (SYMPTOMS DISORDER)</a:t>
            </a:r>
            <a:endParaRPr lang="en-US" sz="2800" dirty="0"/>
          </a:p>
        </p:txBody>
      </p:sp>
      <p:sp>
        <p:nvSpPr>
          <p:cNvPr id="3" name="Content Placeholder 2"/>
          <p:cNvSpPr>
            <a:spLocks noGrp="1"/>
          </p:cNvSpPr>
          <p:nvPr>
            <p:ph idx="1"/>
          </p:nvPr>
        </p:nvSpPr>
        <p:spPr/>
        <p:txBody>
          <a:bodyPr/>
          <a:lstStyle/>
          <a:p>
            <a:r>
              <a:rPr lang="en-US" b="1" dirty="0" smtClean="0"/>
              <a:t>10. Dependency:</a:t>
            </a:r>
            <a:endParaRPr lang="en-US" dirty="0" smtClean="0"/>
          </a:p>
          <a:p>
            <a:r>
              <a:rPr lang="en-US" dirty="0" smtClean="0"/>
              <a:t>Being too dependent on others to meet your daily needs can cause a variety of neurotic behaviors. For example, rather than doing something for yourself, you whine about your problems hoping someone else will solve them. You wait for others to do things for you when you could be taking care of your own needs. You become clingy and, at the same time, irresponsible.</a:t>
            </a:r>
          </a:p>
          <a:p>
            <a:r>
              <a:rPr lang="en-US" dirty="0" smtClean="0"/>
              <a:t>CONTINUE IN NEXT CLASS……</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TotalTime>
  <Words>746</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16 MAY 2020 B.A. PART I (H) PAPER III, UNIT II (SYMPTOMS DISORDER)</vt:lpstr>
      <vt:lpstr>16 MAY 2020 B.A. PART I (H) PAPER III, UNIT II (SYMPTOMS DISORDER)</vt:lpstr>
      <vt:lpstr>16 MAY 2020 B.A. PART I (H) PAPER III, UNIT II (SYMPTOMS DISORDER)</vt:lpstr>
      <vt:lpstr>16 MAY 2020 B.A. PART I (H) PAPER III, UNIT II (SYMPTOMS DISORDER)</vt:lpstr>
      <vt:lpstr>16 MAY 2020 B.A. PART I (H) PAPER III, UNIT II (SYMPTOMS DISORDER)</vt:lpstr>
      <vt:lpstr>16 MAY 2020 B.A. PART I (H) PAPER III, UNIT II (SYMPTOMS DISORDER)</vt:lpstr>
      <vt:lpstr>16 MAY 2020 B.A. PART I (H) PAPER III, UNIT II (SYMPTOMS DISORDER)</vt:lpstr>
      <vt:lpstr>16 MAY 2020 B.A. PART I (H) PAPER III, UNIT II (SYMPTOMS DISORDER)</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2020-05-10T14:03:05Z</dcterms:created>
  <dcterms:modified xsi:type="dcterms:W3CDTF">2020-05-16T05:15:01Z</dcterms:modified>
</cp:coreProperties>
</file>