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03408D2-2796-41AD-B3D6-FB909677535F}" type="datetimeFigureOut">
              <a:rPr lang="en-US" smtClean="0"/>
              <a:pPr/>
              <a:t>10-05-2020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0C7CCEA-A9C5-4859-9E0E-5D0316494C5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03408D2-2796-41AD-B3D6-FB909677535F}" type="datetimeFigureOut">
              <a:rPr lang="en-US" smtClean="0"/>
              <a:pPr/>
              <a:t>10-05-2020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C7CCEA-A9C5-4859-9E0E-5D0316494C5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03408D2-2796-41AD-B3D6-FB909677535F}" type="datetimeFigureOut">
              <a:rPr lang="en-US" smtClean="0"/>
              <a:pPr/>
              <a:t>10-05-2020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C7CCEA-A9C5-4859-9E0E-5D0316494C5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03408D2-2796-41AD-B3D6-FB909677535F}" type="datetimeFigureOut">
              <a:rPr lang="en-US" smtClean="0"/>
              <a:pPr/>
              <a:t>10-05-2020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C7CCEA-A9C5-4859-9E0E-5D0316494C5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03408D2-2796-41AD-B3D6-FB909677535F}" type="datetimeFigureOut">
              <a:rPr lang="en-US" smtClean="0"/>
              <a:pPr/>
              <a:t>10-05-2020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C7CCEA-A9C5-4859-9E0E-5D0316494C5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03408D2-2796-41AD-B3D6-FB909677535F}" type="datetimeFigureOut">
              <a:rPr lang="en-US" smtClean="0"/>
              <a:pPr/>
              <a:t>10-05-2020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C7CCEA-A9C5-4859-9E0E-5D0316494C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03408D2-2796-41AD-B3D6-FB909677535F}" type="datetimeFigureOut">
              <a:rPr lang="en-US" smtClean="0"/>
              <a:pPr/>
              <a:t>10-05-2020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C7CCEA-A9C5-4859-9E0E-5D0316494C5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03408D2-2796-41AD-B3D6-FB909677535F}" type="datetimeFigureOut">
              <a:rPr lang="en-US" smtClean="0"/>
              <a:pPr/>
              <a:t>10-05-2020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C7CCEA-A9C5-4859-9E0E-5D0316494C5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3408D2-2796-41AD-B3D6-FB909677535F}" type="datetimeFigureOut">
              <a:rPr lang="en-US" smtClean="0"/>
              <a:pPr/>
              <a:t>10-05-2020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C7CCEA-A9C5-4859-9E0E-5D0316494C5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03408D2-2796-41AD-B3D6-FB909677535F}" type="datetimeFigureOut">
              <a:rPr lang="en-US" smtClean="0"/>
              <a:pPr/>
              <a:t>10-05-2020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C7CCEA-A9C5-4859-9E0E-5D0316494C5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03408D2-2796-41AD-B3D6-FB909677535F}" type="datetimeFigureOut">
              <a:rPr lang="en-US" smtClean="0"/>
              <a:pPr/>
              <a:t>10-05-2020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0C7CCEA-A9C5-4859-9E0E-5D0316494C5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03408D2-2796-41AD-B3D6-FB909677535F}" type="datetimeFigureOut">
              <a:rPr lang="en-US" smtClean="0"/>
              <a:pPr/>
              <a:t>10-05-2020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0C7CCEA-A9C5-4859-9E0E-5D0316494C5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mailto:bkranjeeta@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52600"/>
            <a:ext cx="7699248" cy="1524000"/>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normAutofit fontScale="85000" lnSpcReduction="20000"/>
          </a:bodyPr>
          <a:lstStyle/>
          <a:p>
            <a:pPr algn="ctr"/>
            <a:r>
              <a:rPr lang="en-US" b="1" dirty="0" smtClean="0"/>
              <a:t>KUMARI RANJEETA</a:t>
            </a:r>
          </a:p>
          <a:p>
            <a:pPr algn="ctr"/>
            <a:r>
              <a:rPr lang="en-US" b="1" dirty="0" smtClean="0"/>
              <a:t>GUEST FACULTY</a:t>
            </a:r>
          </a:p>
          <a:p>
            <a:pPr algn="ctr"/>
            <a:r>
              <a:rPr lang="en-US" b="1" dirty="0" smtClean="0"/>
              <a:t>M. L. ARYA COLLEGE, DEPTT. OF PSYCHOLOGY</a:t>
            </a:r>
          </a:p>
          <a:p>
            <a:pPr algn="ctr"/>
            <a:r>
              <a:rPr lang="en-US" b="1" dirty="0" smtClean="0"/>
              <a:t>E-mail- </a:t>
            </a:r>
            <a:r>
              <a:rPr lang="en-US" b="1" dirty="0" smtClean="0">
                <a:hlinkClick r:id="rId2"/>
              </a:rPr>
              <a:t>bkranjeeta@gmail.com</a:t>
            </a:r>
            <a:endParaRPr lang="en-US" b="1" dirty="0" smtClean="0"/>
          </a:p>
          <a:p>
            <a:pPr algn="ctr"/>
            <a:r>
              <a:rPr lang="en-US" b="1" dirty="0" smtClean="0"/>
              <a:t>Mb. No.- 8969020842</a:t>
            </a:r>
            <a:endParaRPr lang="en-US" dirty="0" smtClean="0"/>
          </a:p>
          <a:p>
            <a:pPr algn="ctr"/>
            <a:endParaRPr lang="en-US" dirty="0"/>
          </a:p>
        </p:txBody>
      </p:sp>
      <p:pic>
        <p:nvPicPr>
          <p:cNvPr id="5" name="Picture 4"/>
          <p:cNvPicPr/>
          <p:nvPr/>
        </p:nvPicPr>
        <p:blipFill>
          <a:blip r:embed="rId3"/>
          <a:srcRect/>
          <a:stretch>
            <a:fillRect/>
          </a:stretch>
        </p:blipFill>
        <p:spPr bwMode="auto">
          <a:xfrm>
            <a:off x="3505200" y="381000"/>
            <a:ext cx="1371600" cy="1219200"/>
          </a:xfrm>
          <a:prstGeom prst="rect">
            <a:avLst/>
          </a:prstGeom>
          <a:noFill/>
          <a:ln w="9525">
            <a:noFill/>
            <a:miter lim="800000"/>
            <a:headEnd/>
            <a:tailEnd/>
          </a:ln>
        </p:spPr>
      </p:pic>
      <p:sp>
        <p:nvSpPr>
          <p:cNvPr id="6" name="Rectangle 5"/>
          <p:cNvSpPr/>
          <p:nvPr/>
        </p:nvSpPr>
        <p:spPr>
          <a:xfrm>
            <a:off x="1219200" y="1752600"/>
            <a:ext cx="6858000" cy="1446550"/>
          </a:xfrm>
          <a:prstGeom prst="rect">
            <a:avLst/>
          </a:prstGeom>
        </p:spPr>
        <p:txBody>
          <a:bodyPr wrap="square">
            <a:spAutoFit/>
          </a:bodyPr>
          <a:lstStyle/>
          <a:p>
            <a:pPr algn="ctr"/>
            <a:r>
              <a:rPr lang="en-US" sz="4400" dirty="0" smtClean="0">
                <a:latin typeface="Baskerville Old Face" pitchFamily="18" charset="0"/>
              </a:rPr>
              <a:t>B.A. PART I (H) </a:t>
            </a:r>
            <a:r>
              <a:rPr lang="en-US" sz="4400" dirty="0" smtClean="0">
                <a:latin typeface="Baskerville Old Face" pitchFamily="18" charset="0"/>
              </a:rPr>
              <a:t>14</a:t>
            </a:r>
            <a:r>
              <a:rPr lang="en-US" sz="4400" baseline="30000" dirty="0" smtClean="0">
                <a:latin typeface="Baskerville Old Face" pitchFamily="18" charset="0"/>
              </a:rPr>
              <a:t>TH</a:t>
            </a:r>
            <a:r>
              <a:rPr lang="en-US" sz="4400" dirty="0" smtClean="0">
                <a:latin typeface="Baskerville Old Face" pitchFamily="18" charset="0"/>
              </a:rPr>
              <a:t> </a:t>
            </a:r>
            <a:r>
              <a:rPr lang="en-US" sz="4400" dirty="0" smtClean="0">
                <a:latin typeface="Baskerville Old Face" pitchFamily="18" charset="0"/>
              </a:rPr>
              <a:t>MAY 2020</a:t>
            </a:r>
            <a:endParaRPr lang="en-US" sz="4400" dirty="0">
              <a:latin typeface="Baskerville Old Face"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smtClean="0">
                <a:solidFill>
                  <a:schemeClr val="tx1"/>
                </a:solidFill>
              </a:rPr>
              <a:t>14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normAutofit fontScale="92500"/>
          </a:bodyPr>
          <a:lstStyle/>
          <a:p>
            <a:pPr fontAlgn="base"/>
            <a:r>
              <a:rPr lang="en-US" b="1" u="sng" dirty="0" smtClean="0"/>
              <a:t>15. Assertiveness</a:t>
            </a:r>
          </a:p>
          <a:p>
            <a:pPr fontAlgn="base"/>
            <a:r>
              <a:rPr lang="en-US" dirty="0" smtClean="0"/>
              <a:t>Assertiveness is the emphasis of a person’s needs or thoughts in a manner that is respectful, direct and firm. Communication styles exist on a continuum, ranging from passive to aggressive, with assertiveness falling neatly in-between. People who are passive and communicate in a passive manner tend to be good listeners, but rarely speak up for themselves or their own needs in a relationship.</a:t>
            </a:r>
          </a:p>
          <a:p>
            <a:pPr fontAlgn="base"/>
            <a:r>
              <a:rPr lang="en-US" dirty="0" smtClean="0"/>
              <a:t>Remember, defense mechanisms are most often learned behaviors, most of which we learned during childhood.</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1673" y="2967335"/>
            <a:ext cx="4322658"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THANK YOU</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14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normAutofit fontScale="92500" lnSpcReduction="10000"/>
          </a:bodyPr>
          <a:lstStyle/>
          <a:p>
            <a:pPr algn="ctr">
              <a:buNone/>
            </a:pPr>
            <a:r>
              <a:rPr lang="en-US" b="1" u="sng" dirty="0" smtClean="0"/>
              <a:t>EGO DEFENCE MECHANISM II</a:t>
            </a:r>
          </a:p>
          <a:p>
            <a:pPr algn="ctr" fontAlgn="base"/>
            <a:r>
              <a:rPr lang="en-US" b="1" u="sng" dirty="0" smtClean="0"/>
              <a:t>Less Primitive, More Mature Defense Mechanisms</a:t>
            </a:r>
          </a:p>
          <a:p>
            <a:pPr fontAlgn="base"/>
            <a:r>
              <a:rPr lang="en-US" dirty="0" smtClean="0"/>
              <a:t>Less primitive defense mechanisms are a step up from the primitive defense mechanisms in the previous section. Many people employ these defenses as adults, and while they work okay for many, they are not ideal ways of dealing with our feelings, stress and anxiety. If you recognize yourself using a few of these, don’t feel bad — everybody does.</a:t>
            </a:r>
          </a:p>
          <a:p>
            <a:pPr fontAlgn="base"/>
            <a:r>
              <a:rPr lang="en-US" b="1" u="sng" dirty="0" smtClean="0"/>
              <a:t>8. Repression</a:t>
            </a:r>
          </a:p>
          <a:p>
            <a:pPr fontAlgn="base"/>
            <a:r>
              <a:rPr lang="en-US" dirty="0" smtClean="0"/>
              <a:t>Repression is the unconscious blocking of unacceptable thoughts, feelings and impulses.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14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normAutofit fontScale="92500" lnSpcReduction="20000"/>
          </a:bodyPr>
          <a:lstStyle/>
          <a:p>
            <a:pPr fontAlgn="base"/>
            <a:r>
              <a:rPr lang="en-US" dirty="0" smtClean="0"/>
              <a:t>The key to repression is that people do it unconsciously, so they often have very little control over it. “Repressed memories” are memories that have been unconsciously blocked from access or view. But because memory is very malleable and ever-changing, it is not like playing back a DVD of your life. The DVD has been filtered and even altered by your life experiences, even by what you’ve read or viewed.</a:t>
            </a:r>
          </a:p>
          <a:p>
            <a:pPr fontAlgn="base"/>
            <a:r>
              <a:rPr lang="en-US" b="1" u="sng" dirty="0" smtClean="0"/>
              <a:t>9. Displacement</a:t>
            </a:r>
          </a:p>
          <a:p>
            <a:pPr fontAlgn="base"/>
            <a:r>
              <a:rPr lang="en-US" dirty="0" smtClean="0"/>
              <a:t>Displacement is the redirecting of thoughts feelings and impulses directed at one person or object, but taken out upon another person or object. People often use displacement when they cannot express their feelings in a safe manner to the person they are directed at.</a:t>
            </a:r>
          </a:p>
          <a:p>
            <a:pPr fontAlgn="base"/>
            <a:endParaRPr lang="en-US" dirty="0" smtClean="0"/>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14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normAutofit fontScale="92500" lnSpcReduction="20000"/>
          </a:bodyPr>
          <a:lstStyle/>
          <a:p>
            <a:pPr fontAlgn="base"/>
            <a:r>
              <a:rPr lang="en-US" dirty="0" smtClean="0"/>
              <a:t>The classic example is the man who gets angry at his boss, but can’t express his anger to his boss for fear of being fired. He instead comes home and kicks the dog or starts an argument with his wife. The man is redirecting his anger from his boss to his dog or wife. Naturally, this is a pretty ineffective defense mechanism, because while the anger finds a route for expression, it’s misapplication to other harmless people or objects will cause additional problems for most people.</a:t>
            </a:r>
          </a:p>
          <a:p>
            <a:pPr fontAlgn="base"/>
            <a:r>
              <a:rPr lang="en-US" b="1" u="sng" dirty="0" smtClean="0"/>
              <a:t>10. Intellectualization</a:t>
            </a:r>
          </a:p>
          <a:p>
            <a:pPr fontAlgn="base"/>
            <a:r>
              <a:rPr lang="en-US" dirty="0" smtClean="0"/>
              <a:t>When a person intellectualizes, they shut down all of their emotions and approach a situation solely from a rational standpoint — especially when the expression of emotions would be appropriate</a:t>
            </a:r>
            <a:r>
              <a:rPr lang="en-US" i="1" dirty="0" smtClean="0"/>
              <a:t>.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14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normAutofit fontScale="92500" lnSpcReduction="20000"/>
          </a:bodyPr>
          <a:lstStyle/>
          <a:p>
            <a:r>
              <a:rPr lang="en-US" dirty="0" smtClean="0"/>
              <a:t>Intellectualization is the overemphasis on thinking when confronted with an unacceptable impulse, situation, or behavior without employing any emotions whatsoever to help mediate and place the thoughts into an emotional, human context</a:t>
            </a:r>
          </a:p>
          <a:p>
            <a:pPr fontAlgn="base"/>
            <a:r>
              <a:rPr lang="en-US" b="1" dirty="0" smtClean="0"/>
              <a:t>11. Rationalization</a:t>
            </a:r>
          </a:p>
          <a:p>
            <a:pPr fontAlgn="base"/>
            <a:r>
              <a:rPr lang="en-US" dirty="0" smtClean="0"/>
              <a:t>Rationalization is putting something into a different light or offering a different explanation for one’s perceptions or behaviors in the face of a changing reality. For instance, a woman who starts dating a man she really, really likes and thinks the world of is suddenly dumped by the man for no reason. She re-imagines the situation in her mind with the thought, “I suspected he was a loser all along.”</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14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lstStyle/>
          <a:p>
            <a:pPr fontAlgn="base"/>
            <a:r>
              <a:rPr lang="en-US" b="1" u="sng" dirty="0" smtClean="0"/>
              <a:t>12. Undoing</a:t>
            </a:r>
          </a:p>
          <a:p>
            <a:pPr fontAlgn="base"/>
            <a:r>
              <a:rPr lang="en-US" dirty="0" smtClean="0"/>
              <a:t>Undoing is the attempt to take back an unconscious behavior or thought that is unacceptable or hurtful. For instance, after realizing you just insulted your significant other unintentionally, you might spend then next hour praising their beauty, charm and intellect. By “undoing” the previous action, the person is attempting to counteract the damage done by the original comment, hoping the two will balance one another out.</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14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lstStyle/>
          <a:p>
            <a:pPr algn="ctr">
              <a:buNone/>
            </a:pPr>
            <a:r>
              <a:rPr lang="en-US" b="1" u="sng" dirty="0" smtClean="0"/>
              <a:t>Mature Defense Mechanisms</a:t>
            </a:r>
          </a:p>
          <a:p>
            <a:r>
              <a:rPr lang="en-US" dirty="0" smtClean="0"/>
              <a:t>Mature defense mechanisms are often the most constructive and helpful to most adults, but may require practice and effort to put into daily use. While primitive defense mechanisms do little to try and resolve underlying issues or problems, mature defenses are more focused on helping a person be a more constructive component of their environment. People with more mature defenses tend to be more at peace with themselves and those around them.</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14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lstStyle/>
          <a:p>
            <a:pPr fontAlgn="base"/>
            <a:r>
              <a:rPr lang="en-US" b="1" u="sng" dirty="0" smtClean="0"/>
              <a:t>13. Sublimation</a:t>
            </a:r>
          </a:p>
          <a:p>
            <a:pPr fontAlgn="base"/>
            <a:r>
              <a:rPr lang="en-US" dirty="0" smtClean="0"/>
              <a:t>Sublimation is simply the channeling of unacceptable impulses, thoughts and emotions into more acceptable ones. For instance, when a person has sexual impulses they would like not to act upon, they may instead focus on rigorous exercise. Refocusing such unacceptable or harmful impulses into productive use helps a person channel energy that otherwise would be lost or used in a manner that might cause the person more anxiety.</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14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normAutofit fontScale="92500" lnSpcReduction="20000"/>
          </a:bodyPr>
          <a:lstStyle/>
          <a:p>
            <a:pPr fontAlgn="base"/>
            <a:r>
              <a:rPr lang="en-US" b="1" u="sng" dirty="0" smtClean="0"/>
              <a:t>14. Compensation</a:t>
            </a:r>
          </a:p>
          <a:p>
            <a:pPr fontAlgn="base"/>
            <a:r>
              <a:rPr lang="en-US" dirty="0" smtClean="0"/>
              <a:t>Compensation is a process of psychologically counterbalancing perceived weaknesses by emphasizing strength in other arenas. By emphasizing and focusing on one’s strengths, a person is recognizing they cannot be strong at all things and in all areas in their lives. For instance, when a person says, “I may not know how to cook, but I can sure do the dishes!,” they’re trying to compensate for their lack of cooking skills by emphasizing their cleaning skills instead. When done appropriately and not in an attempt to over-compensate, compensation is defense mechanism that helps reinforce a person’s self-esteem and self-image.</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TotalTime>
  <Words>966</Words>
  <Application>Microsoft Office PowerPoint</Application>
  <PresentationFormat>On-screen Show (4:3)</PresentationFormat>
  <Paragraphs>43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          </vt:lpstr>
      <vt:lpstr>14 MAY 2020 B.A. PART I (H) PAPER III, UNIT II (STRESS PROBLEM OF ADJUSTMENT)</vt:lpstr>
      <vt:lpstr>14 MAY 2020 B.A. PART I (H) PAPER III, UNIT II (STRESS PROBLEM OF ADJUSTMENT)</vt:lpstr>
      <vt:lpstr>14 MAY 2020 B.A. PART I (H) PAPER III, UNIT II (STRESS PROBLEM OF ADJUSTMENT)</vt:lpstr>
      <vt:lpstr>14 MAY 2020 B.A. PART I (H) PAPER III, UNIT II (STRESS PROBLEM OF ADJUSTMENT)</vt:lpstr>
      <vt:lpstr>14 MAY 2020 B.A. PART I (H) PAPER III, UNIT II (STRESS PROBLEM OF ADJUSTMENT)</vt:lpstr>
      <vt:lpstr>14 MAY 2020 B.A. PART I (H) PAPER III, UNIT II (STRESS PROBLEM OF ADJUSTMENT)</vt:lpstr>
      <vt:lpstr>14 MAY 2020 B.A. PART I (H) PAPER III, UNIT II (STRESS PROBLEM OF ADJUSTMENT)</vt:lpstr>
      <vt:lpstr>14 MAY 2020 B.A. PART I (H) PAPER III, UNIT II (STRESS PROBLEM OF ADJUSTMENT)</vt:lpstr>
      <vt:lpstr>14 MAY 2020 B.A. PART I (H) PAPER III, UNIT II (STRESS PROBLEM OF ADJUSTMENT)</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smart</dc:creator>
  <cp:lastModifiedBy>smart</cp:lastModifiedBy>
  <cp:revision>3</cp:revision>
  <dcterms:created xsi:type="dcterms:W3CDTF">2020-05-10T10:01:23Z</dcterms:created>
  <dcterms:modified xsi:type="dcterms:W3CDTF">2020-05-10T15:04:04Z</dcterms:modified>
</cp:coreProperties>
</file>