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4" r:id="rId4"/>
    <p:sldId id="259" r:id="rId5"/>
    <p:sldId id="260" r:id="rId6"/>
    <p:sldId id="265"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B2BA7FE-DCC6-4426-BC72-6B0964459437}" type="datetimeFigureOut">
              <a:rPr lang="en-US" smtClean="0"/>
              <a:pPr/>
              <a:t>28-05-2020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260E6D2-C007-410B-BAAA-016A40340C3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B2BA7FE-DCC6-4426-BC72-6B0964459437}" type="datetimeFigureOut">
              <a:rPr lang="en-US" smtClean="0"/>
              <a:pPr/>
              <a:t>28-05-2020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60E6D2-C007-410B-BAAA-016A40340C3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B2BA7FE-DCC6-4426-BC72-6B0964459437}" type="datetimeFigureOut">
              <a:rPr lang="en-US" smtClean="0"/>
              <a:pPr/>
              <a:t>28-05-2020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60E6D2-C007-410B-BAAA-016A40340C3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B2BA7FE-DCC6-4426-BC72-6B0964459437}" type="datetimeFigureOut">
              <a:rPr lang="en-US" smtClean="0"/>
              <a:pPr/>
              <a:t>28-05-2020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60E6D2-C007-410B-BAAA-016A40340C3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B2BA7FE-DCC6-4426-BC72-6B0964459437}" type="datetimeFigureOut">
              <a:rPr lang="en-US" smtClean="0"/>
              <a:pPr/>
              <a:t>28-05-2020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60E6D2-C007-410B-BAAA-016A40340C3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B2BA7FE-DCC6-4426-BC72-6B0964459437}" type="datetimeFigureOut">
              <a:rPr lang="en-US" smtClean="0"/>
              <a:pPr/>
              <a:t>28-05-2020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60E6D2-C007-410B-BAAA-016A40340C3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B2BA7FE-DCC6-4426-BC72-6B0964459437}" type="datetimeFigureOut">
              <a:rPr lang="en-US" smtClean="0"/>
              <a:pPr/>
              <a:t>28-05-2020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60E6D2-C007-410B-BAAA-016A40340C3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B2BA7FE-DCC6-4426-BC72-6B0964459437}" type="datetimeFigureOut">
              <a:rPr lang="en-US" smtClean="0"/>
              <a:pPr/>
              <a:t>28-05-2020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60E6D2-C007-410B-BAAA-016A40340C3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2BA7FE-DCC6-4426-BC72-6B0964459437}" type="datetimeFigureOut">
              <a:rPr lang="en-US" smtClean="0"/>
              <a:pPr/>
              <a:t>28-05-2020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60E6D2-C007-410B-BAAA-016A40340C3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B2BA7FE-DCC6-4426-BC72-6B0964459437}" type="datetimeFigureOut">
              <a:rPr lang="en-US" smtClean="0"/>
              <a:pPr/>
              <a:t>28-05-2020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60E6D2-C007-410B-BAAA-016A40340C3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B2BA7FE-DCC6-4426-BC72-6B0964459437}" type="datetimeFigureOut">
              <a:rPr lang="en-US" smtClean="0"/>
              <a:pPr/>
              <a:t>28-05-2020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260E6D2-C007-410B-BAAA-016A40340C3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B2BA7FE-DCC6-4426-BC72-6B0964459437}" type="datetimeFigureOut">
              <a:rPr lang="en-US" smtClean="0"/>
              <a:pPr/>
              <a:t>28-05-2020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260E6D2-C007-410B-BAAA-016A40340C3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rect">
            <a:avLst/>
          </a:prstGeom>
          <a:noFill/>
          <a:ln w="9525">
            <a:noFill/>
            <a:miter lim="800000"/>
            <a:headEnd/>
            <a:tailEnd/>
          </a:ln>
        </p:spPr>
      </p:pic>
      <p:sp>
        <p:nvSpPr>
          <p:cNvPr id="6" name="Rectangle 5"/>
          <p:cNvSpPr/>
          <p:nvPr/>
        </p:nvSpPr>
        <p:spPr>
          <a:xfrm>
            <a:off x="1219200" y="1752600"/>
            <a:ext cx="6858000" cy="1138773"/>
          </a:xfrm>
          <a:prstGeom prst="rect">
            <a:avLst/>
          </a:prstGeom>
        </p:spPr>
        <p:txBody>
          <a:bodyPr wrap="square">
            <a:spAutoFit/>
          </a:bodyPr>
          <a:lstStyle/>
          <a:p>
            <a:pPr algn="ctr"/>
            <a:r>
              <a:rPr lang="en-US" sz="3600" dirty="0" smtClean="0">
                <a:latin typeface="Baskerville Old Face" pitchFamily="18" charset="0"/>
              </a:rPr>
              <a:t>B.A. PART I (H) </a:t>
            </a:r>
            <a:r>
              <a:rPr lang="en-US" sz="3600" dirty="0" smtClean="0">
                <a:latin typeface="Baskerville Old Face" pitchFamily="18" charset="0"/>
              </a:rPr>
              <a:t>28</a:t>
            </a:r>
            <a:r>
              <a:rPr lang="en-US" sz="3600" baseline="30000" dirty="0" smtClean="0">
                <a:latin typeface="Baskerville Old Face" pitchFamily="18" charset="0"/>
              </a:rPr>
              <a:t>TH</a:t>
            </a:r>
            <a:r>
              <a:rPr lang="en-US" sz="3600" dirty="0" smtClean="0">
                <a:latin typeface="Baskerville Old Face" pitchFamily="18" charset="0"/>
              </a:rPr>
              <a:t> </a:t>
            </a:r>
            <a:r>
              <a:rPr lang="en-US" sz="3600" dirty="0" smtClean="0">
                <a:latin typeface="Baskerville Old Face" pitchFamily="18" charset="0"/>
              </a:rPr>
              <a:t>MAY 2020 </a:t>
            </a:r>
            <a:r>
              <a:rPr lang="en-US" sz="3200" b="1" dirty="0" smtClean="0">
                <a:latin typeface="Baskerville Old Face" pitchFamily="18" charset="0"/>
              </a:rPr>
              <a:t>Topic- Diagnosis of Dissociative Hysteria             </a:t>
            </a:r>
            <a:endParaRPr lang="en-US" sz="3200" b="1" dirty="0">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28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III (SYMPTOMS DISORDER)</a:t>
            </a:r>
            <a:endParaRPr lang="en-US" sz="2800" dirty="0"/>
          </a:p>
        </p:txBody>
      </p:sp>
      <p:sp>
        <p:nvSpPr>
          <p:cNvPr id="3" name="Content Placeholder 2"/>
          <p:cNvSpPr>
            <a:spLocks noGrp="1"/>
          </p:cNvSpPr>
          <p:nvPr>
            <p:ph idx="1"/>
          </p:nvPr>
        </p:nvSpPr>
        <p:spPr/>
        <p:txBody>
          <a:bodyPr>
            <a:normAutofit fontScale="92500"/>
          </a:bodyPr>
          <a:lstStyle/>
          <a:p>
            <a:pPr algn="ctr">
              <a:buNone/>
            </a:pPr>
            <a:r>
              <a:rPr lang="en-US" b="1" u="sng" dirty="0" smtClean="0"/>
              <a:t>DIAGNOSIS OF DISSOCIATIVE HYSTERIA</a:t>
            </a:r>
          </a:p>
          <a:p>
            <a:r>
              <a:rPr lang="en-US" dirty="0" smtClean="0"/>
              <a:t>The diagnosis of hysteria may be difficult, especially as such symptoms may be associated with genuine organic illness.</a:t>
            </a:r>
          </a:p>
          <a:p>
            <a:r>
              <a:rPr lang="en-US" b="1" u="sng" dirty="0" smtClean="0"/>
              <a:t>Consider the following points when making a diagnosis of conversion or dissociative syndromes:</a:t>
            </a:r>
          </a:p>
          <a:p>
            <a:r>
              <a:rPr lang="en-US" dirty="0" smtClean="0"/>
              <a:t>An organic diagnosis should be excluded on the basis of the history or subsequent investigations</a:t>
            </a:r>
          </a:p>
          <a:p>
            <a:r>
              <a:rPr lang="en-US" dirty="0" smtClean="0"/>
              <a:t>There should be evidence of underlying emotional stress - this often takes the nature of a conflict situation</a:t>
            </a:r>
          </a:p>
          <a:p>
            <a:pPr>
              <a:buNone/>
            </a:pP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28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III (SYMPTOMS DISORDER)</a:t>
            </a:r>
            <a:endParaRPr lang="en-US" sz="2800" dirty="0"/>
          </a:p>
        </p:txBody>
      </p:sp>
      <p:sp>
        <p:nvSpPr>
          <p:cNvPr id="3" name="Content Placeholder 2"/>
          <p:cNvSpPr>
            <a:spLocks noGrp="1"/>
          </p:cNvSpPr>
          <p:nvPr>
            <p:ph idx="1"/>
          </p:nvPr>
        </p:nvSpPr>
        <p:spPr/>
        <p:txBody>
          <a:bodyPr>
            <a:normAutofit fontScale="92500" lnSpcReduction="20000"/>
          </a:bodyPr>
          <a:lstStyle/>
          <a:p>
            <a:r>
              <a:rPr lang="en-US" dirty="0" smtClean="0"/>
              <a:t>An appropriate time relationship between the onset of the symptom and the stress</a:t>
            </a:r>
          </a:p>
          <a:p>
            <a:r>
              <a:rPr lang="en-US" dirty="0" smtClean="0"/>
              <a:t>The symptom has often been experienced before, either by the patient or by a person close to the patient</a:t>
            </a:r>
          </a:p>
          <a:p>
            <a:r>
              <a:rPr lang="en-US" dirty="0" smtClean="0"/>
              <a:t>A history of previous transient stress reactions</a:t>
            </a:r>
          </a:p>
          <a:p>
            <a:r>
              <a:rPr lang="en-US" b="1" u="sng" dirty="0" smtClean="0"/>
              <a:t>Also the diagnosis may be supported by:</a:t>
            </a:r>
          </a:p>
          <a:p>
            <a:r>
              <a:rPr lang="en-US" dirty="0" smtClean="0"/>
              <a:t>A clear symbolic meaning of the symptom itself.</a:t>
            </a:r>
          </a:p>
          <a:p>
            <a:r>
              <a:rPr lang="en-US" dirty="0" smtClean="0"/>
              <a:t>The course of the symptoms in response to treatment.</a:t>
            </a:r>
          </a:p>
          <a:p>
            <a:r>
              <a:rPr lang="en-US" dirty="0" smtClean="0"/>
              <a:t>Note that it is important to remember that physical illness may accompanied by hysterical symptoms and conversely that patients with histories of hysteria may subsequently present with organic illness.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28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III (SYMPTOMS DISORDER)</a:t>
            </a:r>
            <a:endParaRPr lang="en-US" sz="2800" dirty="0"/>
          </a:p>
        </p:txBody>
      </p:sp>
      <p:sp>
        <p:nvSpPr>
          <p:cNvPr id="3" name="Content Placeholder 2"/>
          <p:cNvSpPr>
            <a:spLocks noGrp="1"/>
          </p:cNvSpPr>
          <p:nvPr>
            <p:ph idx="1"/>
          </p:nvPr>
        </p:nvSpPr>
        <p:spPr/>
        <p:txBody>
          <a:bodyPr>
            <a:normAutofit fontScale="92500" lnSpcReduction="20000"/>
          </a:bodyPr>
          <a:lstStyle/>
          <a:p>
            <a:r>
              <a:rPr lang="en-US" b="1" u="sng" dirty="0" smtClean="0"/>
              <a:t>Psychotherapy:</a:t>
            </a:r>
          </a:p>
          <a:p>
            <a:r>
              <a:rPr lang="en-US" dirty="0" smtClean="0"/>
              <a:t>cornerstone of treatment for conversion disorder is psychotherapy aimed at elucidating the emotional bases of symptoms.</a:t>
            </a:r>
          </a:p>
          <a:p>
            <a:r>
              <a:rPr lang="en-US" dirty="0" smtClean="0"/>
              <a:t>psychotherapy can include individual or group therapy, behavioral therapy, hypnosis, biofeedback, and relaxation training.</a:t>
            </a:r>
          </a:p>
          <a:p>
            <a:r>
              <a:rPr lang="en-US" dirty="0" smtClean="0"/>
              <a:t>cognitive behavioral therapy (CBT) has shown the highest efficacy in treatment of </a:t>
            </a:r>
            <a:r>
              <a:rPr lang="en-US" dirty="0" err="1" smtClean="0"/>
              <a:t>pseudoseizures</a:t>
            </a:r>
            <a:r>
              <a:rPr lang="en-US" dirty="0" smtClean="0"/>
              <a:t>.</a:t>
            </a:r>
          </a:p>
          <a:p>
            <a:r>
              <a:rPr lang="en-US" dirty="0" smtClean="0"/>
              <a:t>behavioral interventions should focus on improving self-esteem, increasing the capacity to express emotions, and improving the ability to communicate comfortably with others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28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III (SYMPTOMS DISORDER)</a:t>
            </a:r>
            <a:endParaRPr lang="en-US" sz="2800" dirty="0"/>
          </a:p>
        </p:txBody>
      </p:sp>
      <p:sp>
        <p:nvSpPr>
          <p:cNvPr id="3" name="Content Placeholder 2"/>
          <p:cNvSpPr>
            <a:spLocks noGrp="1"/>
          </p:cNvSpPr>
          <p:nvPr>
            <p:ph idx="1"/>
          </p:nvPr>
        </p:nvSpPr>
        <p:spPr/>
        <p:txBody>
          <a:bodyPr>
            <a:normAutofit fontScale="85000" lnSpcReduction="10000"/>
          </a:bodyPr>
          <a:lstStyle/>
          <a:p>
            <a:r>
              <a:rPr lang="en-US" b="1" u="sng" dirty="0" smtClean="0"/>
              <a:t>Physical therapy:</a:t>
            </a:r>
          </a:p>
          <a:p>
            <a:r>
              <a:rPr lang="en-US" dirty="0" smtClean="0"/>
              <a:t>Research has shown that physical therapy can be an effective method of treatment. Physiotherapy treatment is essential in the management of people with conversion disorder to allow them to overcome their physical symptoms and prevent secondary complications, such as muscle weakness and stiffness, that may occur as a result of inactivity.</a:t>
            </a:r>
          </a:p>
          <a:p>
            <a:r>
              <a:rPr lang="en-US" b="1" u="sng" dirty="0" smtClean="0"/>
              <a:t>Medication:</a:t>
            </a:r>
          </a:p>
          <a:p>
            <a:r>
              <a:rPr lang="en-US" dirty="0" smtClean="0"/>
              <a:t>Conversion disorder can also be improved through the use of medications to treat underlying psychiatric issues, such as depression and anxiety. Medications may include antidepressants, </a:t>
            </a:r>
            <a:r>
              <a:rPr lang="en-US" dirty="0" err="1" smtClean="0"/>
              <a:t>anxiolytics</a:t>
            </a:r>
            <a:r>
              <a:rPr lang="en-US" dirty="0" smtClean="0"/>
              <a:t>, or others depending on the psychiatric </a:t>
            </a:r>
            <a:r>
              <a:rPr lang="en-US" dirty="0" err="1" smtClean="0"/>
              <a:t>comorbidity</a:t>
            </a:r>
            <a:r>
              <a:rPr lang="en-US" dirty="0" smtClean="0"/>
              <a: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57</TotalTime>
  <Words>395</Words>
  <Application>Microsoft Office PowerPoint</Application>
  <PresentationFormat>On-screen Show (4:3)</PresentationFormat>
  <Paragraphs>33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Flow</vt:lpstr>
      <vt:lpstr>          </vt:lpstr>
      <vt:lpstr>28 MAY 2020 B.A. PART I (H) PAPER III, UNIT III (SYMPTOMS DISORDER)</vt:lpstr>
      <vt:lpstr>28 MAY 2020 B.A. PART I (H) PAPER III, UNIT III (SYMPTOMS DISORDER)</vt:lpstr>
      <vt:lpstr>28 MAY 2020 B.A. PART I (H) PAPER III, UNIT III (SYMPTOMS DISORDER)</vt:lpstr>
      <vt:lpstr>28 MAY 2020 B.A. PART I (H) PAPER III, UNIT III (SYMPTOMS DISORDER)</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smart</cp:lastModifiedBy>
  <cp:revision>4</cp:revision>
  <dcterms:created xsi:type="dcterms:W3CDTF">2020-05-21T06:31:44Z</dcterms:created>
  <dcterms:modified xsi:type="dcterms:W3CDTF">2020-05-28T07:21:06Z</dcterms:modified>
</cp:coreProperties>
</file>