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7C08DB6-C5FA-41A6-9D90-6535E0D1DD18}" type="datetimeFigureOut">
              <a:rPr lang="en-US" smtClean="0"/>
              <a:t>21-05-2020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D36020D-5707-4726-AA72-F0B427EB840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08DB6-C5FA-41A6-9D90-6535E0D1DD18}"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08DB6-C5FA-41A6-9D90-6535E0D1DD18}"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C08DB6-C5FA-41A6-9D90-6535E0D1DD18}"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C08DB6-C5FA-41A6-9D90-6535E0D1DD18}" type="datetimeFigureOut">
              <a:rPr lang="en-US" smtClean="0"/>
              <a:t>21-05-2020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36020D-5707-4726-AA72-F0B427EB840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C08DB6-C5FA-41A6-9D90-6535E0D1DD18}"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C08DB6-C5FA-41A6-9D90-6535E0D1DD18}" type="datetimeFigureOut">
              <a:rPr lang="en-US" smtClean="0"/>
              <a:t>21-05-2020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C08DB6-C5FA-41A6-9D90-6535E0D1DD18}" type="datetimeFigureOut">
              <a:rPr lang="en-US" smtClean="0"/>
              <a:t>21-05-2020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08DB6-C5FA-41A6-9D90-6535E0D1DD18}" type="datetimeFigureOut">
              <a:rPr lang="en-US" smtClean="0"/>
              <a:t>21-05-2020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C08DB6-C5FA-41A6-9D90-6535E0D1DD18}"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36020D-5707-4726-AA72-F0B427EB840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C08DB6-C5FA-41A6-9D90-6535E0D1DD18}" type="datetimeFigureOut">
              <a:rPr lang="en-US" smtClean="0"/>
              <a:t>21-05-2020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D36020D-5707-4726-AA72-F0B427EB840C}"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7C08DB6-C5FA-41A6-9D90-6535E0D1DD18}" type="datetimeFigureOut">
              <a:rPr lang="en-US" smtClean="0"/>
              <a:t>21-05-2020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36020D-5707-4726-AA72-F0B427EB840C}"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sychologytoday.com/intl/basics/traum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533400" y="3228536"/>
            <a:ext cx="7854696" cy="2105464"/>
          </a:xfrm>
        </p:spPr>
        <p:txBody>
          <a:bodyPr>
            <a:normAutofit lnSpcReduction="10000"/>
          </a:bodyPr>
          <a:lstStyle/>
          <a:p>
            <a:pPr algn="ctr"/>
            <a:r>
              <a:rPr lang="en-US" sz="2400" b="1" dirty="0" smtClean="0"/>
              <a:t>KUMARI RANJEETA</a:t>
            </a:r>
          </a:p>
          <a:p>
            <a:pPr algn="ctr"/>
            <a:r>
              <a:rPr lang="en-US" sz="2400" b="1" dirty="0" smtClean="0"/>
              <a:t>GUEST FACULTY</a:t>
            </a:r>
          </a:p>
          <a:p>
            <a:pPr algn="ctr"/>
            <a:r>
              <a:rPr lang="en-US" sz="2400" b="1" dirty="0" smtClean="0"/>
              <a:t>M. L. ARYA COLLEGE, DEPTT. OF PSYCHOLOGY</a:t>
            </a:r>
          </a:p>
          <a:p>
            <a:pPr algn="ctr"/>
            <a:r>
              <a:rPr lang="en-US" sz="2400" b="1" dirty="0" smtClean="0"/>
              <a:t>E-mail- </a:t>
            </a:r>
            <a:r>
              <a:rPr lang="en-US" sz="2400" b="1" dirty="0" smtClean="0">
                <a:hlinkClick r:id="rId2"/>
              </a:rPr>
              <a:t>bkranjeeta@gmail.com</a:t>
            </a:r>
            <a:endParaRPr lang="en-US" sz="2400" b="1" dirty="0" smtClean="0"/>
          </a:p>
          <a:p>
            <a:pPr algn="ctr"/>
            <a:r>
              <a:rPr lang="en-US" sz="2400" b="1" dirty="0" smtClean="0"/>
              <a:t>Mb. No.- 8969020842</a:t>
            </a:r>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569660"/>
          </a:xfrm>
          <a:prstGeom prst="rect">
            <a:avLst/>
          </a:prstGeom>
        </p:spPr>
        <p:txBody>
          <a:bodyPr wrap="square">
            <a:spAutoFit/>
          </a:bodyPr>
          <a:lstStyle/>
          <a:p>
            <a:pPr algn="ctr"/>
            <a:r>
              <a:rPr lang="en-US" sz="3200" b="1" dirty="0" smtClean="0">
                <a:latin typeface="Baskerville Old Face" pitchFamily="18" charset="0"/>
              </a:rPr>
              <a:t>B.A. PART II (H) </a:t>
            </a:r>
            <a:r>
              <a:rPr lang="en-US" sz="3200" b="1" dirty="0" smtClean="0">
                <a:latin typeface="Baskerville Old Face" pitchFamily="18" charset="0"/>
              </a:rPr>
              <a:t>28</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MAY 2020        </a:t>
            </a:r>
            <a:r>
              <a:rPr lang="en-US" sz="3200" b="1" dirty="0" smtClean="0">
                <a:latin typeface="Baskerville Old Face" pitchFamily="18" charset="0"/>
              </a:rPr>
              <a:t>Topic-</a:t>
            </a:r>
            <a:r>
              <a:rPr lang="en-US" sz="3200" b="1" dirty="0">
                <a:latin typeface="Baskerville Old Face" pitchFamily="18" charset="0"/>
              </a:rPr>
              <a:t> </a:t>
            </a:r>
            <a:r>
              <a:rPr lang="en-US" sz="3200" b="1" dirty="0" smtClean="0">
                <a:latin typeface="Baskerville Old Face" pitchFamily="18" charset="0"/>
              </a:rPr>
              <a:t>Causes</a:t>
            </a:r>
            <a:r>
              <a:rPr lang="en-US" sz="3200" b="1" dirty="0" smtClean="0"/>
              <a:t> </a:t>
            </a:r>
            <a:r>
              <a:rPr lang="en-US" sz="3200" b="1" dirty="0" smtClean="0"/>
              <a:t>of Drug Addiction</a:t>
            </a:r>
          </a:p>
          <a:p>
            <a:pPr algn="ctr"/>
            <a:endParaRPr lang="en-US" sz="32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85000" lnSpcReduction="10000"/>
          </a:bodyPr>
          <a:lstStyle/>
          <a:p>
            <a:pPr algn="ctr">
              <a:buNone/>
            </a:pPr>
            <a:r>
              <a:rPr lang="en-US" b="1" u="sng" dirty="0" smtClean="0"/>
              <a:t>CAUSES OF DRUG ADDICTION</a:t>
            </a:r>
          </a:p>
          <a:p>
            <a:r>
              <a:rPr lang="en-US" dirty="0" smtClean="0"/>
              <a:t>There are different causes of Drug Addiction:</a:t>
            </a:r>
          </a:p>
          <a:p>
            <a:r>
              <a:rPr lang="en-US" b="1" u="sng" dirty="0" smtClean="0"/>
              <a:t>Biological </a:t>
            </a:r>
            <a:r>
              <a:rPr lang="en-US" b="1" u="sng" dirty="0" smtClean="0"/>
              <a:t>factors:-</a:t>
            </a:r>
            <a:endParaRPr lang="en-US" b="1" u="sng" dirty="0" smtClean="0"/>
          </a:p>
          <a:p>
            <a:r>
              <a:rPr lang="en-US" b="1" u="sng" dirty="0" smtClean="0"/>
              <a:t>Genes -</a:t>
            </a:r>
            <a:r>
              <a:rPr lang="en-US" dirty="0" smtClean="0"/>
              <a:t> Estimates </a:t>
            </a:r>
            <a:r>
              <a:rPr lang="en-US" dirty="0" smtClean="0"/>
              <a:t>vary but scientists find that genetic factors contribute about half the risk for developing a substance use disorder. </a:t>
            </a:r>
            <a:endParaRPr lang="en-US" dirty="0" smtClean="0"/>
          </a:p>
          <a:p>
            <a:r>
              <a:rPr lang="en-US" b="1" u="sng" dirty="0" smtClean="0"/>
              <a:t>Physiological </a:t>
            </a:r>
            <a:r>
              <a:rPr lang="en-US" b="1" u="sng" dirty="0" smtClean="0"/>
              <a:t>factors: </a:t>
            </a:r>
            <a:r>
              <a:rPr lang="en-US" dirty="0" smtClean="0"/>
              <a:t>Variations </a:t>
            </a:r>
            <a:r>
              <a:rPr lang="en-US" dirty="0" smtClean="0"/>
              <a:t>in liver enzymes that metabolize substances are known to influence one's risk </a:t>
            </a:r>
            <a:r>
              <a:rPr lang="en-US" dirty="0" smtClean="0"/>
              <a:t>of alcohol</a:t>
            </a:r>
            <a:r>
              <a:rPr lang="en-US" dirty="0" smtClean="0"/>
              <a:t> use disorder.</a:t>
            </a:r>
          </a:p>
          <a:p>
            <a:r>
              <a:rPr lang="en-US" b="1" u="sng" dirty="0" smtClean="0"/>
              <a:t>Gender</a:t>
            </a:r>
            <a:r>
              <a:rPr lang="en-US" b="1" u="sng" dirty="0" smtClean="0"/>
              <a:t> </a:t>
            </a:r>
            <a:r>
              <a:rPr lang="en-US" b="1" u="sng" dirty="0" smtClean="0"/>
              <a:t>: </a:t>
            </a:r>
            <a:r>
              <a:rPr lang="en-US" dirty="0" smtClean="0"/>
              <a:t>Males </a:t>
            </a:r>
            <a:r>
              <a:rPr lang="en-US" dirty="0" smtClean="0"/>
              <a:t>are more likely to develop substance use disorder than females, although the so-called gender gap may be narrowing for alcohol use disorder, and females are more subject to intoxication effects at lower doses of alcohol.</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lnSpcReduction="10000"/>
          </a:bodyPr>
          <a:lstStyle/>
          <a:p>
            <a:r>
              <a:rPr lang="en-US" b="1" u="sng" dirty="0" smtClean="0"/>
              <a:t>Psychological </a:t>
            </a:r>
            <a:r>
              <a:rPr lang="en-US" b="1" u="sng" dirty="0" smtClean="0"/>
              <a:t>Factors:-</a:t>
            </a:r>
            <a:endParaRPr lang="en-US" b="1" u="sng" dirty="0" smtClean="0"/>
          </a:p>
          <a:p>
            <a:r>
              <a:rPr lang="en-US" b="1" u="sng" dirty="0" smtClean="0"/>
              <a:t>Personality </a:t>
            </a:r>
            <a:r>
              <a:rPr lang="en-US" b="1" u="sng" dirty="0" smtClean="0"/>
              <a:t>factors: </a:t>
            </a:r>
            <a:r>
              <a:rPr lang="en-US" dirty="0" smtClean="0"/>
              <a:t>Both impulsivity </a:t>
            </a:r>
            <a:r>
              <a:rPr lang="en-US" dirty="0" smtClean="0"/>
              <a:t>and sensation seeking</a:t>
            </a:r>
            <a:r>
              <a:rPr lang="en-US" dirty="0" smtClean="0"/>
              <a:t> have been linked to substance use and gambling disorders. Impulsivity may be particularly related to the risk </a:t>
            </a:r>
            <a:r>
              <a:rPr lang="en-US" dirty="0" smtClean="0"/>
              <a:t>of relapse.</a:t>
            </a:r>
            <a:endParaRPr lang="en-US" dirty="0" smtClean="0"/>
          </a:p>
          <a:p>
            <a:r>
              <a:rPr lang="en-US" b="1" u="sng" dirty="0" smtClean="0"/>
              <a:t>Trauma and </a:t>
            </a:r>
            <a:r>
              <a:rPr lang="en-US" b="1" u="sng" dirty="0" smtClean="0"/>
              <a:t>abuse:</a:t>
            </a:r>
            <a:r>
              <a:rPr lang="en-US" dirty="0" smtClean="0"/>
              <a:t> </a:t>
            </a:r>
            <a:r>
              <a:rPr lang="en-US" dirty="0" smtClean="0"/>
              <a:t>Early exposure to significant adverse experience can contribute to the development of substance use disorders by overwhelming an individual's coping ability, perhaps by sensitizing brain pathways of alarm/distress, or by adding to the burden of stress.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10000"/>
          </a:bodyPr>
          <a:lstStyle/>
          <a:p>
            <a:r>
              <a:rPr lang="en-US" b="1" u="sng" dirty="0" smtClean="0"/>
              <a:t>Mental health </a:t>
            </a:r>
            <a:r>
              <a:rPr lang="en-US" b="1" u="sng" dirty="0" smtClean="0"/>
              <a:t>factors:</a:t>
            </a:r>
            <a:r>
              <a:rPr lang="en-US" dirty="0" smtClean="0"/>
              <a:t> </a:t>
            </a:r>
            <a:r>
              <a:rPr lang="en-US" dirty="0" smtClean="0"/>
              <a:t>Conditions </a:t>
            </a:r>
            <a:r>
              <a:rPr lang="en-US" dirty="0" smtClean="0"/>
              <a:t>such as depression, anxiety, attention deficit disorder, </a:t>
            </a:r>
            <a:r>
              <a:rPr lang="en-US" dirty="0" smtClean="0"/>
              <a:t>and </a:t>
            </a:r>
            <a:r>
              <a:rPr lang="en-US" dirty="0" smtClean="0"/>
              <a:t>post</a:t>
            </a:r>
            <a:r>
              <a:rPr lang="en-US" dirty="0" smtClean="0">
                <a:hlinkClick r:id="rId2" tooltip="Psychology Today looks at traumatic"/>
              </a:rPr>
              <a:t>—</a:t>
            </a:r>
            <a:r>
              <a:rPr lang="en-US" dirty="0" smtClean="0"/>
              <a:t>traumatic</a:t>
            </a:r>
            <a:r>
              <a:rPr lang="en-US" dirty="0" smtClean="0"/>
              <a:t> stress </a:t>
            </a:r>
            <a:r>
              <a:rPr lang="en-US" dirty="0" smtClean="0"/>
              <a:t>disorder (PTSD)increase </a:t>
            </a:r>
            <a:r>
              <a:rPr lang="en-US" dirty="0" smtClean="0"/>
              <a:t>the risk of addiction. Difficulties managing strong emotions are also linked to substance use.</a:t>
            </a:r>
          </a:p>
          <a:p>
            <a:r>
              <a:rPr lang="en-US" b="1" u="sng" dirty="0" smtClean="0"/>
              <a:t>Environmental </a:t>
            </a:r>
            <a:r>
              <a:rPr lang="en-US" b="1" u="sng" dirty="0" smtClean="0"/>
              <a:t>Factors:-</a:t>
            </a:r>
            <a:endParaRPr lang="en-US" b="1" u="sng" dirty="0" smtClean="0"/>
          </a:p>
          <a:p>
            <a:r>
              <a:rPr lang="en-US" b="1" u="sng" dirty="0" smtClean="0"/>
              <a:t>Family </a:t>
            </a:r>
            <a:r>
              <a:rPr lang="en-US" b="1" u="sng" dirty="0" err="1" smtClean="0"/>
              <a:t>factors:</a:t>
            </a:r>
            <a:r>
              <a:rPr lang="en-US" dirty="0" err="1" smtClean="0"/>
              <a:t>While</a:t>
            </a:r>
            <a:r>
              <a:rPr lang="en-US" dirty="0" smtClean="0"/>
              <a:t> </a:t>
            </a:r>
            <a:r>
              <a:rPr lang="en-US" dirty="0" smtClean="0"/>
              <a:t>strong family relationships have been shown to protect against substance use disorders, several aspects of family functioning or circumstances can contribute to addiction risk. Having a parent </a:t>
            </a:r>
            <a:r>
              <a:rPr lang="en-US" dirty="0" smtClean="0"/>
              <a:t>or sibling</a:t>
            </a:r>
            <a:r>
              <a:rPr lang="en-US" dirty="0" smtClean="0"/>
              <a:t> with an addictive disorder raises the risk, as does a lack of parental supervision or support.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Poor-quality or troubled parent-child relations and family disruptions such </a:t>
            </a:r>
            <a:r>
              <a:rPr lang="en-US" dirty="0" smtClean="0"/>
              <a:t>as divorce</a:t>
            </a:r>
            <a:r>
              <a:rPr lang="en-US" dirty="0" smtClean="0"/>
              <a:t> also add to one's risk, as does sexual, physical, </a:t>
            </a:r>
            <a:r>
              <a:rPr lang="en-US" dirty="0" smtClean="0"/>
              <a:t>or emotional abuse. </a:t>
            </a:r>
            <a:r>
              <a:rPr lang="en-US" dirty="0" smtClean="0"/>
              <a:t>Research shows </a:t>
            </a:r>
            <a:r>
              <a:rPr lang="en-US" dirty="0" smtClean="0"/>
              <a:t>that marriage</a:t>
            </a:r>
            <a:r>
              <a:rPr lang="en-US" dirty="0" smtClean="0"/>
              <a:t> and taking on child-raising responsibilities mitigate the risk of addiction.</a:t>
            </a:r>
          </a:p>
          <a:p>
            <a:r>
              <a:rPr lang="en-US" b="1" u="sng" dirty="0" smtClean="0"/>
              <a:t>Accessibility  factors: </a:t>
            </a:r>
            <a:r>
              <a:rPr lang="en-US" dirty="0" smtClean="0"/>
              <a:t>Easy </a:t>
            </a:r>
            <a:r>
              <a:rPr lang="en-US" dirty="0" smtClean="0"/>
              <a:t>availability of alcohol or other substances in one’s home, at school or work, or in one’s community increases the risk of repeated use.</a:t>
            </a:r>
          </a:p>
          <a:p>
            <a:r>
              <a:rPr lang="en-US" b="1" u="sng" dirty="0" smtClean="0"/>
              <a:t>Peer </a:t>
            </a:r>
            <a:r>
              <a:rPr lang="en-US" b="1" u="sng" dirty="0" smtClean="0"/>
              <a:t>group: </a:t>
            </a:r>
            <a:r>
              <a:rPr lang="en-US" dirty="0" smtClean="0"/>
              <a:t> </a:t>
            </a:r>
            <a:r>
              <a:rPr lang="en-US" dirty="0" smtClean="0"/>
              <a:t>As profoundly social animals, people are strongly influenced by their peers and, in generally seeking to be liked by them, may adopt many of their behaviors, particularly </a:t>
            </a:r>
            <a:r>
              <a:rPr lang="en-US" dirty="0" smtClean="0"/>
              <a:t>during adolescence. </a:t>
            </a:r>
            <a:r>
              <a:rPr lang="en-US" dirty="0" smtClean="0"/>
              <a:t>Positive social relationships, on the other hand, are known to strongly protect against substance use.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28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IV (UNDERSTANDING DEVIANT BEHAVIOUR)</a:t>
            </a:r>
            <a:endParaRPr lang="en-US" sz="2800" dirty="0"/>
          </a:p>
        </p:txBody>
      </p:sp>
      <p:sp>
        <p:nvSpPr>
          <p:cNvPr id="3" name="Content Placeholder 2"/>
          <p:cNvSpPr>
            <a:spLocks noGrp="1"/>
          </p:cNvSpPr>
          <p:nvPr>
            <p:ph idx="1"/>
          </p:nvPr>
        </p:nvSpPr>
        <p:spPr/>
        <p:txBody>
          <a:bodyPr>
            <a:normAutofit fontScale="92500" lnSpcReduction="20000"/>
          </a:bodyPr>
          <a:lstStyle/>
          <a:p>
            <a:r>
              <a:rPr lang="en-US" b="1" u="sng" dirty="0" smtClean="0"/>
              <a:t>Employment </a:t>
            </a:r>
            <a:r>
              <a:rPr lang="en-US" b="1" u="sng" dirty="0" smtClean="0"/>
              <a:t>status:</a:t>
            </a:r>
            <a:r>
              <a:rPr lang="en-US" dirty="0" smtClean="0"/>
              <a:t> </a:t>
            </a:r>
            <a:r>
              <a:rPr lang="en-US" dirty="0" smtClean="0"/>
              <a:t>Having a job, and developing the skills for employment, exerts pressure for stability and provides financial and psychological rewards that mitigate addiction risk</a:t>
            </a:r>
            <a:r>
              <a:rPr lang="en-US" dirty="0" smtClean="0"/>
              <a:t>.</a:t>
            </a:r>
          </a:p>
          <a:p>
            <a:r>
              <a:rPr lang="en-US" dirty="0" smtClean="0"/>
              <a:t>Certain people are at risk for substance abuse and for developing addiction disorders. Their vulnerability might originate from a variety of factors, including their genetic endowment, family background, psychological factors, and social norms. Overall, these factors make the person value drug use highly, even though the decision might be against their long-term interests. Please note that a risk factor for one person may not be the same for another. Most people at risk for drug abuse do not become addicted.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TotalTime>
  <Words>200</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28 MAY 2020 B.A. PART II (H) PAPER III,UNIT IV (UNDERSTANDING DEVIANT BEHAVIOUR)</vt:lpstr>
      <vt:lpstr>28 MAY 2020 B.A. PART II (H) PAPER III,UNIT IV (UNDERSTANDING DEVIANT BEHAVIOUR)</vt:lpstr>
      <vt:lpstr>28 MAY 2020 B.A. PART II (H) PAPER III,UNIT IV (UNDERSTANDING DEVIANT BEHAVIOUR)</vt:lpstr>
      <vt:lpstr>28 MAY 2020 B.A. PART II (H) PAPER III,UNIT IV (UNDERSTANDING DEVIANT BEHAVIOUR)</vt:lpstr>
      <vt:lpstr>28 MAY 2020 B.A. PART II (H) PAPER III,UNIT IV (UNDERSTANDING DEVIANT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11</cp:revision>
  <dcterms:created xsi:type="dcterms:W3CDTF">2020-05-21T06:50:44Z</dcterms:created>
  <dcterms:modified xsi:type="dcterms:W3CDTF">2020-05-21T08:52:04Z</dcterms:modified>
</cp:coreProperties>
</file>