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BC44B03-A500-4F07-82EF-E39E16DF034D}" type="datetimeFigureOut">
              <a:rPr lang="en-US" smtClean="0"/>
              <a:t>17-05-2020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CC76A2D-6259-4F45-BB65-1AACAEB4933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C44B03-A500-4F07-82EF-E39E16DF034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C76A2D-6259-4F45-BB65-1AACAEB4933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C44B03-A500-4F07-82EF-E39E16DF034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C76A2D-6259-4F45-BB65-1AACAEB4933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C44B03-A500-4F07-82EF-E39E16DF034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C76A2D-6259-4F45-BB65-1AACAEB4933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BC44B03-A500-4F07-82EF-E39E16DF034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C76A2D-6259-4F45-BB65-1AACAEB4933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C44B03-A500-4F07-82EF-E39E16DF034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C76A2D-6259-4F45-BB65-1AACAEB4933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BC44B03-A500-4F07-82EF-E39E16DF034D}" type="datetimeFigureOut">
              <a:rPr lang="en-US" smtClean="0"/>
              <a:t>17-05-2020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C76A2D-6259-4F45-BB65-1AACAEB4933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BC44B03-A500-4F07-82EF-E39E16DF034D}" type="datetimeFigureOut">
              <a:rPr lang="en-US" smtClean="0"/>
              <a:t>17-05-2020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C76A2D-6259-4F45-BB65-1AACAEB4933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44B03-A500-4F07-82EF-E39E16DF034D}" type="datetimeFigureOut">
              <a:rPr lang="en-US" smtClean="0"/>
              <a:t>17-05-2020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C76A2D-6259-4F45-BB65-1AACAEB4933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C44B03-A500-4F07-82EF-E39E16DF034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C76A2D-6259-4F45-BB65-1AACAEB4933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BC44B03-A500-4F07-82EF-E39E16DF034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CC76A2D-6259-4F45-BB65-1AACAEB4933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C44B03-A500-4F07-82EF-E39E16DF034D}" type="datetimeFigureOut">
              <a:rPr lang="en-US" smtClean="0"/>
              <a:t>17-05-2020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CC76A2D-6259-4F45-BB65-1AACAEB4933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92500" lnSpcReduction="20000"/>
          </a:bodyPr>
          <a:lstStyle/>
          <a:p>
            <a:pPr algn="ctr"/>
            <a:r>
              <a:rPr lang="en-US" sz="2400" b="1" dirty="0" smtClean="0"/>
              <a:t>KUMARI RANJEETA</a:t>
            </a:r>
          </a:p>
          <a:p>
            <a:pPr algn="ctr"/>
            <a:r>
              <a:rPr lang="en-US" sz="2400" b="1" dirty="0" smtClean="0"/>
              <a:t>GUEST FACULTY</a:t>
            </a:r>
          </a:p>
          <a:p>
            <a:pPr algn="ctr"/>
            <a:r>
              <a:rPr lang="en-US" sz="2400" b="1" dirty="0" smtClean="0"/>
              <a:t>M. L. ARYA COLLEGE, DEPTT. OF PSYCHOLOGY</a:t>
            </a:r>
          </a:p>
          <a:p>
            <a:pPr algn="ctr"/>
            <a:r>
              <a:rPr lang="en-US" sz="2400" b="1" dirty="0" smtClean="0"/>
              <a:t>E-mail- </a:t>
            </a:r>
            <a:r>
              <a:rPr lang="en-US" sz="2400" b="1" dirty="0" smtClean="0">
                <a:hlinkClick r:id="rId2"/>
              </a:rPr>
              <a:t>bkranjeeta@gmail.com</a:t>
            </a:r>
            <a:endParaRPr lang="en-US" sz="2400" b="1" dirty="0" smtClean="0"/>
          </a:p>
          <a:p>
            <a:pPr algn="ctr"/>
            <a:r>
              <a:rPr lang="en-US" sz="2400" b="1" dirty="0" smtClean="0"/>
              <a:t>Mb. No.- 8969020842</a:t>
            </a:r>
            <a:endParaRPr lang="en-US" sz="2400"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200329"/>
          </a:xfrm>
          <a:prstGeom prst="rect">
            <a:avLst/>
          </a:prstGeom>
        </p:spPr>
        <p:txBody>
          <a:bodyPr wrap="square">
            <a:spAutoFit/>
          </a:bodyPr>
          <a:lstStyle/>
          <a:p>
            <a:pPr algn="ctr"/>
            <a:r>
              <a:rPr lang="en-US" sz="3600" b="1" dirty="0" smtClean="0">
                <a:latin typeface="Baskerville Old Face" pitchFamily="18" charset="0"/>
              </a:rPr>
              <a:t>B.A. PART </a:t>
            </a:r>
            <a:r>
              <a:rPr lang="en-US" sz="3600" b="1" dirty="0" smtClean="0">
                <a:latin typeface="Baskerville Old Face" pitchFamily="18" charset="0"/>
              </a:rPr>
              <a:t>II </a:t>
            </a:r>
            <a:r>
              <a:rPr lang="en-US" sz="3600" b="1" dirty="0" smtClean="0">
                <a:latin typeface="Baskerville Old Face" pitchFamily="18" charset="0"/>
              </a:rPr>
              <a:t>(H) </a:t>
            </a:r>
            <a:r>
              <a:rPr lang="en-US" sz="3600" b="1" dirty="0" smtClean="0">
                <a:latin typeface="Baskerville Old Face" pitchFamily="18" charset="0"/>
              </a:rPr>
              <a:t>19</a:t>
            </a:r>
            <a:r>
              <a:rPr lang="en-US" sz="3600" b="1" baseline="30000" dirty="0" smtClean="0">
                <a:latin typeface="Baskerville Old Face" pitchFamily="18" charset="0"/>
              </a:rPr>
              <a:t>TH</a:t>
            </a:r>
            <a:r>
              <a:rPr lang="en-US" sz="3600" b="1" dirty="0" smtClean="0">
                <a:latin typeface="Baskerville Old Face" pitchFamily="18" charset="0"/>
              </a:rPr>
              <a:t> </a:t>
            </a:r>
            <a:r>
              <a:rPr lang="en-US" sz="3600" b="1" dirty="0" smtClean="0">
                <a:latin typeface="Baskerville Old Face" pitchFamily="18" charset="0"/>
              </a:rPr>
              <a:t>MAY </a:t>
            </a:r>
            <a:r>
              <a:rPr lang="en-US" sz="3600" b="1" dirty="0" smtClean="0">
                <a:latin typeface="Baskerville Old Face" pitchFamily="18" charset="0"/>
              </a:rPr>
              <a:t>2020 Topic- causes of Delinquency</a:t>
            </a:r>
            <a:endParaRPr lang="en-US" sz="36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92500" lnSpcReduction="10000"/>
          </a:bodyPr>
          <a:lstStyle/>
          <a:p>
            <a:pPr algn="ctr">
              <a:buNone/>
            </a:pPr>
            <a:r>
              <a:rPr lang="en-US" b="1" u="sng" dirty="0" smtClean="0"/>
              <a:t>CAUSES OF DELINQUENCY</a:t>
            </a:r>
          </a:p>
          <a:p>
            <a:r>
              <a:rPr lang="en-US" b="1" dirty="0" smtClean="0"/>
              <a:t>The main cause of delinquency are:</a:t>
            </a:r>
          </a:p>
          <a:p>
            <a:r>
              <a:rPr lang="en-US" b="1" u="sng" dirty="0" smtClean="0"/>
              <a:t>Economic Problems </a:t>
            </a:r>
            <a:r>
              <a:rPr lang="en-US" b="1" dirty="0" smtClean="0"/>
              <a:t>: </a:t>
            </a:r>
            <a:r>
              <a:rPr lang="en-US" dirty="0" smtClean="0"/>
              <a:t>Lack </a:t>
            </a:r>
            <a:r>
              <a:rPr lang="en-US" dirty="0" smtClean="0"/>
              <a:t>of food, clothing or a secure place to stay can also lead to criminal activity. Children will turn to steal when they are hungry. If a minor is in a position to not have their most basic needs met, there is a high potential for many types of criminal activity to take place.</a:t>
            </a:r>
          </a:p>
          <a:p>
            <a:r>
              <a:rPr lang="en-US" b="1" u="sng" dirty="0" smtClean="0"/>
              <a:t>Substance </a:t>
            </a:r>
            <a:r>
              <a:rPr lang="en-US" b="1" u="sng" dirty="0" smtClean="0"/>
              <a:t>Abuse -</a:t>
            </a:r>
            <a:r>
              <a:rPr lang="en-US" b="1" u="sng" dirty="0" smtClean="0"/>
              <a:t>Home Life</a:t>
            </a:r>
            <a:r>
              <a:rPr lang="en-US" b="1" dirty="0" smtClean="0"/>
              <a:t>: </a:t>
            </a:r>
            <a:r>
              <a:rPr lang="en-US" dirty="0" smtClean="0"/>
              <a:t>When </a:t>
            </a:r>
            <a:r>
              <a:rPr lang="en-US" dirty="0" smtClean="0"/>
              <a:t>there is a home life that has substance abuse taking place within the home, there is a high risk for criminal activity by the minors in that home. </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92500"/>
          </a:bodyPr>
          <a:lstStyle/>
          <a:p>
            <a:r>
              <a:rPr lang="en-US" dirty="0" smtClean="0"/>
              <a:t>Crimes may be committed to getting necessities that are not being provided, or they may be committed to helping their caregiver support their habits. When substance abuse is in a home there is less guidance for the minors as well</a:t>
            </a:r>
            <a:r>
              <a:rPr lang="en-US" dirty="0" smtClean="0"/>
              <a:t>.</a:t>
            </a:r>
          </a:p>
          <a:p>
            <a:r>
              <a:rPr lang="en-US" b="1" u="sng" dirty="0" smtClean="0"/>
              <a:t>Substance Abuse – </a:t>
            </a:r>
            <a:r>
              <a:rPr lang="en-US" b="1" u="sng" dirty="0" smtClean="0"/>
              <a:t>Personal</a:t>
            </a:r>
            <a:r>
              <a:rPr lang="en-US" b="1" dirty="0" smtClean="0"/>
              <a:t>: </a:t>
            </a:r>
            <a:r>
              <a:rPr lang="en-US" dirty="0" smtClean="0"/>
              <a:t>When </a:t>
            </a:r>
            <a:r>
              <a:rPr lang="en-US" dirty="0" smtClean="0"/>
              <a:t>there is substance abuse at home there is a high risk for substance abuse in the minor and is one of the reasons for juvenile delinquency. When a teen is using drugs or alcohol there is a significantly higher risk for criminal activity. This is for two reasons. First, the minor will commit crimes so that they can support their habit. </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The second reason is that the decision-making process in the minor is altered and they may do things that they have not actually thought through. </a:t>
            </a:r>
            <a:r>
              <a:rPr lang="en-US" dirty="0" smtClean="0"/>
              <a:t>It </a:t>
            </a:r>
            <a:r>
              <a:rPr lang="en-US" dirty="0" smtClean="0"/>
              <a:t>is much easier to influence someone to commit a crime when they are under the influence of a mind-altering substance because they do not have the thought process to make the right </a:t>
            </a:r>
            <a:r>
              <a:rPr lang="en-US" dirty="0" smtClean="0"/>
              <a:t>decision.</a:t>
            </a:r>
          </a:p>
          <a:p>
            <a:r>
              <a:rPr lang="en-US" b="1" u="sng" dirty="0" smtClean="0"/>
              <a:t>Physical Abuse At </a:t>
            </a:r>
            <a:r>
              <a:rPr lang="en-US" b="1" u="sng" dirty="0" smtClean="0"/>
              <a:t>Home</a:t>
            </a:r>
            <a:r>
              <a:rPr lang="en-US" b="1" dirty="0" smtClean="0"/>
              <a:t>: </a:t>
            </a:r>
            <a:r>
              <a:rPr lang="en-US" dirty="0" smtClean="0"/>
              <a:t>When </a:t>
            </a:r>
            <a:r>
              <a:rPr lang="en-US" dirty="0" smtClean="0"/>
              <a:t>a child or teen is being physically abused at home it is not unusual for them to act out when away from home. This is generally in the form of more violent crimes against people or property. Assaults of all types of vandalism are often associated with physical abuse at home.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92500" lnSpcReduction="20000"/>
          </a:bodyPr>
          <a:lstStyle/>
          <a:p>
            <a:r>
              <a:rPr lang="en-US" b="1" u="sng" dirty="0" smtClean="0"/>
              <a:t>Lack Of Adult </a:t>
            </a:r>
            <a:r>
              <a:rPr lang="en-US" b="1" u="sng" dirty="0" smtClean="0"/>
              <a:t>Interaction</a:t>
            </a:r>
            <a:r>
              <a:rPr lang="en-US" b="1" dirty="0" smtClean="0"/>
              <a:t>: </a:t>
            </a:r>
            <a:r>
              <a:rPr lang="en-US" dirty="0" smtClean="0"/>
              <a:t>Children </a:t>
            </a:r>
            <a:r>
              <a:rPr lang="en-US" dirty="0" smtClean="0"/>
              <a:t>are influenced by those around them. That is the natural order of things. Children who do not have an adult influence in their life to teach them right from wrong, encourage them to stay within the law, or just be a presence in their lives are more prone to criminal activity. An adult influence helps children make the right decision in all situations</a:t>
            </a:r>
            <a:r>
              <a:rPr lang="en-US" dirty="0" smtClean="0"/>
              <a:t>.</a:t>
            </a:r>
          </a:p>
          <a:p>
            <a:r>
              <a:rPr lang="en-US" b="1" u="sng" dirty="0" smtClean="0"/>
              <a:t>Peer Pressure – Neighborhood </a:t>
            </a:r>
            <a:r>
              <a:rPr lang="en-US" b="1" u="sng" dirty="0" smtClean="0"/>
              <a:t>Influence</a:t>
            </a:r>
            <a:r>
              <a:rPr lang="en-US" b="1" dirty="0" smtClean="0"/>
              <a:t>: </a:t>
            </a:r>
            <a:r>
              <a:rPr lang="en-US" dirty="0" smtClean="0"/>
              <a:t>The </a:t>
            </a:r>
            <a:r>
              <a:rPr lang="en-US" dirty="0" smtClean="0"/>
              <a:t>people that the minor associates can have a dramatic effect on what choices they make when they are away from home</a:t>
            </a:r>
            <a:r>
              <a:rPr lang="en-US" dirty="0" smtClean="0"/>
              <a:t>. </a:t>
            </a:r>
            <a:r>
              <a:rPr lang="en-US" dirty="0" smtClean="0"/>
              <a:t>Peer pressure is a very real thing, and minors will often act out in front of their “friends” so that they feel accepted and are a part of a group and ids reasons for juvenile delinquency</a:t>
            </a:r>
            <a:r>
              <a:rPr lang="en-US" dirty="0" smtClean="0"/>
              <a:t>.</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92500"/>
          </a:bodyPr>
          <a:lstStyle/>
          <a:p>
            <a:r>
              <a:rPr lang="en-US" dirty="0" smtClean="0"/>
              <a:t>In more dangerous neighborhoods you may also see children acting out in fear of gang activity. Minors make choices to protect themselves or to impress gang members to protect their own safety. Peer influence and personal safety can lead to a life of crime for any minor</a:t>
            </a:r>
            <a:r>
              <a:rPr lang="en-US" dirty="0" smtClean="0"/>
              <a:t>.</a:t>
            </a:r>
            <a:endParaRPr lang="en-US" dirty="0" smtClean="0"/>
          </a:p>
          <a:p>
            <a:r>
              <a:rPr lang="en-US" dirty="0" smtClean="0"/>
              <a:t>Of course, there may be many other factors that can contribute to a minor violating the law. Because these circumstances can be the deciding factor in breaking the law or not, the court system looks very carefully at the entire situation when reviewing a case involving a minor.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TotalTime>
  <Words>549</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19 MAY 2020 B.A. PART II (H) PAPER III,UNIT IV (UNDERSTANDING DEVIANT BEHAVIOUR)</vt:lpstr>
      <vt:lpstr>19 MAY 2020 B.A. PART II (H) PAPER III,UNIT IV (UNDERSTANDING DEVIANT BEHAVIOUR)</vt:lpstr>
      <vt:lpstr>19 MAY 2020 B.A. PART II (H) PAPER III,UNIT IV (UNDERSTANDING DEVIANT BEHAVIOUR)</vt:lpstr>
      <vt:lpstr>19 MAY 2020 B.A. PART II (H) PAPER III,UNIT IV (UNDERSTANDING DEVIANT BEHAVIOUR)</vt:lpstr>
      <vt:lpstr>19 MAY 2020 B.A. PART II (H) PAPER III,UNIT IV (UNDERSTANDING DEVIANT BEHAVIOUR)</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7</cp:revision>
  <dcterms:created xsi:type="dcterms:W3CDTF">2020-05-17T08:20:54Z</dcterms:created>
  <dcterms:modified xsi:type="dcterms:W3CDTF">2020-05-17T08:59:15Z</dcterms:modified>
</cp:coreProperties>
</file>