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A2FA8DD-B142-41F0-8859-7548F4127035}" type="datetimeFigureOut">
              <a:rPr lang="en-US" smtClean="0"/>
              <a:t>17-05-2020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49A420-279D-4041-A015-AC226534537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2FA8DD-B142-41F0-8859-7548F4127035}"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2FA8DD-B142-41F0-8859-7548F4127035}"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2FA8DD-B142-41F0-8859-7548F4127035}"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2FA8DD-B142-41F0-8859-7548F4127035}" type="datetimeFigureOut">
              <a:rPr lang="en-US" smtClean="0"/>
              <a:t>17-05-2020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9A420-279D-4041-A015-AC226534537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2FA8DD-B142-41F0-8859-7548F4127035}"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A2FA8DD-B142-41F0-8859-7548F4127035}" type="datetimeFigureOut">
              <a:rPr lang="en-US" smtClean="0"/>
              <a:t>17-05-2020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2FA8DD-B142-41F0-8859-7548F4127035}" type="datetimeFigureOut">
              <a:rPr lang="en-US" smtClean="0"/>
              <a:t>17-05-2020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FA8DD-B142-41F0-8859-7548F4127035}" type="datetimeFigureOut">
              <a:rPr lang="en-US" smtClean="0"/>
              <a:t>17-05-2020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A2FA8DD-B142-41F0-8859-7548F4127035}"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9A420-279D-4041-A015-AC226534537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2FA8DD-B142-41F0-8859-7548F4127035}" type="datetimeFigureOut">
              <a:rPr lang="en-US" smtClean="0"/>
              <a:t>17-05-2020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49A420-279D-4041-A015-AC226534537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A2FA8DD-B142-41F0-8859-7548F4127035}" type="datetimeFigureOut">
              <a:rPr lang="en-US" smtClean="0"/>
              <a:t>17-05-2020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49A420-279D-4041-A015-AC226534537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138773"/>
          </a:xfrm>
          <a:prstGeom prst="rect">
            <a:avLst/>
          </a:prstGeom>
        </p:spPr>
        <p:txBody>
          <a:bodyPr wrap="square">
            <a:spAutoFit/>
          </a:bodyPr>
          <a:lstStyle/>
          <a:p>
            <a:pPr algn="ctr"/>
            <a:r>
              <a:rPr lang="en-US" sz="3600" dirty="0" smtClean="0">
                <a:latin typeface="Baskerville Old Face" pitchFamily="18" charset="0"/>
              </a:rPr>
              <a:t>B.A. PART II (H) </a:t>
            </a:r>
            <a:r>
              <a:rPr lang="en-US" sz="3600" dirty="0" smtClean="0">
                <a:latin typeface="Baskerville Old Face" pitchFamily="18" charset="0"/>
              </a:rPr>
              <a:t>21</a:t>
            </a:r>
            <a:r>
              <a:rPr lang="en-US" sz="3600" baseline="30000" dirty="0" smtClean="0">
                <a:latin typeface="Baskerville Old Face" pitchFamily="18" charset="0"/>
              </a:rPr>
              <a:t>TH</a:t>
            </a:r>
            <a:r>
              <a:rPr lang="en-US" sz="3600" dirty="0" smtClean="0">
                <a:latin typeface="Baskerville Old Face" pitchFamily="18" charset="0"/>
              </a:rPr>
              <a:t> </a:t>
            </a:r>
            <a:r>
              <a:rPr lang="en-US" sz="3600" dirty="0" smtClean="0">
                <a:latin typeface="Baskerville Old Face" pitchFamily="18" charset="0"/>
              </a:rPr>
              <a:t>MAY </a:t>
            </a:r>
            <a:r>
              <a:rPr lang="en-US" sz="3600" dirty="0" smtClean="0">
                <a:latin typeface="Baskerville Old Face" pitchFamily="18" charset="0"/>
              </a:rPr>
              <a:t>2020 </a:t>
            </a:r>
            <a:r>
              <a:rPr lang="en-US" sz="3200" b="1" dirty="0" smtClean="0">
                <a:latin typeface="Baskerville Old Face" pitchFamily="18" charset="0"/>
              </a:rPr>
              <a:t>Topic- Causes of Criminal </a:t>
            </a:r>
            <a:r>
              <a:rPr lang="en-US" sz="3200" b="1" dirty="0" err="1" smtClean="0">
                <a:latin typeface="Baskerville Old Face" pitchFamily="18" charset="0"/>
              </a:rPr>
              <a:t>behaviour</a:t>
            </a:r>
            <a:r>
              <a:rPr lang="en-US" sz="3200" b="1" dirty="0" smtClean="0">
                <a:latin typeface="Baskerville Old Face" pitchFamily="18" charset="0"/>
              </a:rPr>
              <a:t>             </a:t>
            </a: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b="1" u="sng" dirty="0" smtClean="0"/>
              <a:t>CAUSES OF CRIMINAL BEHAVIOUR</a:t>
            </a:r>
          </a:p>
          <a:p>
            <a:r>
              <a:rPr lang="en-US" b="1" u="sng" dirty="0" smtClean="0"/>
              <a:t>Anti-social values:</a:t>
            </a:r>
            <a:r>
              <a:rPr lang="en-US" u="sng" dirty="0" smtClean="0"/>
              <a:t> </a:t>
            </a:r>
            <a:r>
              <a:rPr lang="en-US" dirty="0" smtClean="0"/>
              <a:t>This is also known as criminal thinking. It includes criminal rationalization or the belief that their criminal behavior was justified. Individuals possessing this trait often blame others for their negative behavior, and show a lack of remorse.</a:t>
            </a:r>
          </a:p>
          <a:p>
            <a:r>
              <a:rPr lang="en-US" b="1" u="sng" dirty="0" smtClean="0"/>
              <a:t>Criminal Peers:</a:t>
            </a:r>
            <a:r>
              <a:rPr lang="en-US" u="sng" dirty="0" smtClean="0"/>
              <a:t> </a:t>
            </a:r>
            <a:r>
              <a:rPr lang="en-US" dirty="0" smtClean="0"/>
              <a:t>Individuals with this trait often have peers that are associated with criminal activities. Most are often involved with substance abuse including drugs or alcohol. Peer influence often persuades the individual to engage in criminal behavior. They will also typically present with a lack of pro-social community involvement.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10000"/>
          </a:bodyPr>
          <a:lstStyle/>
          <a:p>
            <a:r>
              <a:rPr lang="en-US" b="1" u="sng" dirty="0" smtClean="0"/>
              <a:t>Anti-social personality</a:t>
            </a:r>
            <a:r>
              <a:rPr lang="en-US" b="1" dirty="0" smtClean="0"/>
              <a:t>:</a:t>
            </a:r>
            <a:r>
              <a:rPr lang="en-US" dirty="0" smtClean="0"/>
              <a:t> These traits often include atypical behavior conducted prior to the age of fifteen and can include, running away, skipping school, fighting, possessing weapons, lying, stealing and damage to either animals or property</a:t>
            </a:r>
            <a:r>
              <a:rPr lang="en-US" dirty="0" smtClean="0"/>
              <a:t>.</a:t>
            </a:r>
          </a:p>
          <a:p>
            <a:r>
              <a:rPr lang="en-US" b="1" u="sng" dirty="0" smtClean="0"/>
              <a:t>Dysfunctional family</a:t>
            </a:r>
            <a:r>
              <a:rPr lang="en-US" b="1" dirty="0" smtClean="0"/>
              <a:t>:</a:t>
            </a:r>
            <a:r>
              <a:rPr lang="en-US" dirty="0" smtClean="0"/>
              <a:t> One of the most common traits includes a lack of family support, both emotionally and otherwise. An individual’s family lacks the ability to problem solve and often is unable to communicate effectively. Family members often don’t possess the ability to express emotions in an appropriate manner. More often than not, they are also involved with criminal activity.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lstStyle/>
          <a:p>
            <a:r>
              <a:rPr lang="en-US" b="1" u="sng" dirty="0" smtClean="0"/>
              <a:t>Low self-control</a:t>
            </a:r>
            <a:r>
              <a:rPr lang="en-US" b="1" dirty="0" smtClean="0"/>
              <a:t>:</a:t>
            </a:r>
            <a:r>
              <a:rPr lang="en-US" dirty="0" smtClean="0"/>
              <a:t> This involves one’s ability to control temperament and impulsivity. People that carry this trait often do things that they didn’t plan, and will fail to think before acting. The mindset is of the here and now, and not on the consequences of the behavior.</a:t>
            </a:r>
          </a:p>
          <a:p>
            <a:r>
              <a:rPr lang="en-US" b="1" u="sng" dirty="0" smtClean="0"/>
              <a:t>Substance abuse:</a:t>
            </a:r>
            <a:r>
              <a:rPr lang="en-US" u="sng" dirty="0" smtClean="0"/>
              <a:t> </a:t>
            </a:r>
            <a:r>
              <a:rPr lang="en-US" dirty="0" smtClean="0"/>
              <a:t>The use of drugs or alcohol that significantly affect one’s ability to engage in a successful and productive lifestyle. There is often an increased tolerance to substances, in addition to an inability to stop use.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21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lstStyle/>
          <a:p>
            <a:r>
              <a:rPr lang="en-US" dirty="0" smtClean="0"/>
              <a:t>A normal assessment process can take approximately sixty day to complete; any more or less can lead to inaccurate results that may be skewed. Once an officer has an idea of the risk level and has identified the </a:t>
            </a:r>
            <a:r>
              <a:rPr lang="en-US" dirty="0" err="1" smtClean="0"/>
              <a:t>criminogenic</a:t>
            </a:r>
            <a:r>
              <a:rPr lang="en-US" dirty="0" smtClean="0"/>
              <a:t> traits involved, they can begin the supervision using appropriate tactics that will help motivate the individual to be successful, but also hold them accountable by using appropriate sanctions to correct negative behavior during the entire course of supervision.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146</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          </vt:lpstr>
      <vt:lpstr>21 MAY 2020 B.A. PART II (H) PAPER III,UNIT IV (UNDERSTANDING DEVIANT BEHAVIOUR)</vt:lpstr>
      <vt:lpstr>21 MAY 2020 B.A. PART II (H) PAPER III,UNIT IV (UNDERSTANDING DEVIANT BEHAVIOUR)</vt:lpstr>
      <vt:lpstr>21 MAY 2020 B.A. PART II (H) PAPER III,UNIT IV (UNDERSTANDING DEVIANT BEHAVIOUR)</vt:lpstr>
      <vt:lpstr>21 MAY 2020 B.A. PART II (H) PAPER III,UNIT IV (UNDERSTANDING DEVIANT BEHAVIOUR)</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2</cp:revision>
  <dcterms:created xsi:type="dcterms:W3CDTF">2020-05-17T10:01:03Z</dcterms:created>
  <dcterms:modified xsi:type="dcterms:W3CDTF">2020-05-17T10:17:13Z</dcterms:modified>
</cp:coreProperties>
</file>