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C2556EB-996C-4045-B330-2B82610A2182}" type="datetimeFigureOut">
              <a:rPr lang="en-US" smtClean="0"/>
              <a:t>02-05-2020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2582A8D-3E49-41FD-BFDD-07C538AE840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2556EB-996C-4045-B330-2B82610A2182}" type="datetimeFigureOut">
              <a:rPr lang="en-US" smtClean="0"/>
              <a:t>02-05-2020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82A8D-3E49-41FD-BFDD-07C538AE840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2556EB-996C-4045-B330-2B82610A2182}" type="datetimeFigureOut">
              <a:rPr lang="en-US" smtClean="0"/>
              <a:t>02-05-2020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82A8D-3E49-41FD-BFDD-07C538AE840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2556EB-996C-4045-B330-2B82610A2182}" type="datetimeFigureOut">
              <a:rPr lang="en-US" smtClean="0"/>
              <a:t>02-05-2020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82A8D-3E49-41FD-BFDD-07C538AE840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C2556EB-996C-4045-B330-2B82610A2182}" type="datetimeFigureOut">
              <a:rPr lang="en-US" smtClean="0"/>
              <a:t>02-05-2020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82A8D-3E49-41FD-BFDD-07C538AE840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2556EB-996C-4045-B330-2B82610A2182}" type="datetimeFigureOut">
              <a:rPr lang="en-US" smtClean="0"/>
              <a:t>02-05-2020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582A8D-3E49-41FD-BFDD-07C538AE840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C2556EB-996C-4045-B330-2B82610A2182}" type="datetimeFigureOut">
              <a:rPr lang="en-US" smtClean="0"/>
              <a:t>02-05-2020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582A8D-3E49-41FD-BFDD-07C538AE840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C2556EB-996C-4045-B330-2B82610A2182}" type="datetimeFigureOut">
              <a:rPr lang="en-US" smtClean="0"/>
              <a:t>02-05-2020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582A8D-3E49-41FD-BFDD-07C538AE840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2556EB-996C-4045-B330-2B82610A2182}" type="datetimeFigureOut">
              <a:rPr lang="en-US" smtClean="0"/>
              <a:t>02-05-2020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582A8D-3E49-41FD-BFDD-07C538AE840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2556EB-996C-4045-B330-2B82610A2182}" type="datetimeFigureOut">
              <a:rPr lang="en-US" smtClean="0"/>
              <a:t>02-05-2020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582A8D-3E49-41FD-BFDD-07C538AE840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C2556EB-996C-4045-B330-2B82610A2182}" type="datetimeFigureOut">
              <a:rPr lang="en-US" smtClean="0"/>
              <a:t>02-05-2020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2582A8D-3E49-41FD-BFDD-07C538AE840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C2556EB-996C-4045-B330-2B82610A2182}" type="datetimeFigureOut">
              <a:rPr lang="en-US" smtClean="0"/>
              <a:t>02-05-2020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2582A8D-3E49-41FD-BFDD-07C538AE840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a:t>
            </a:r>
            <a:r>
              <a:rPr lang="en-US" sz="4400" dirty="0" smtClean="0">
                <a:latin typeface="Baskerville Old Face" pitchFamily="18" charset="0"/>
              </a:rPr>
              <a:t>II </a:t>
            </a:r>
            <a:r>
              <a:rPr lang="en-US" sz="4400" dirty="0" smtClean="0">
                <a:latin typeface="Baskerville Old Face" pitchFamily="18" charset="0"/>
              </a:rPr>
              <a:t>(H) </a:t>
            </a:r>
            <a:r>
              <a:rPr lang="en-US" sz="4400" dirty="0" smtClean="0">
                <a:latin typeface="Baskerville Old Face" pitchFamily="18" charset="0"/>
              </a:rPr>
              <a:t>05</a:t>
            </a:r>
            <a:r>
              <a:rPr lang="en-US" sz="4400" baseline="30000" dirty="0" smtClean="0">
                <a:latin typeface="Baskerville Old Face" pitchFamily="18" charset="0"/>
              </a:rPr>
              <a:t>TH</a:t>
            </a:r>
            <a:r>
              <a:rPr lang="en-US" sz="4400" dirty="0" smtClean="0">
                <a:latin typeface="Baskerville Old Face" pitchFamily="18" charset="0"/>
              </a:rPr>
              <a:t> </a:t>
            </a:r>
            <a:r>
              <a:rPr lang="en-US" sz="4400" dirty="0" smtClean="0">
                <a:latin typeface="Baskerville Old Face" pitchFamily="18" charset="0"/>
              </a:rPr>
              <a:t>MAY</a:t>
            </a:r>
            <a:r>
              <a:rPr lang="en-US" sz="4400" dirty="0" smtClean="0">
                <a:latin typeface="Baskerville Old Face" pitchFamily="18" charset="0"/>
              </a:rPr>
              <a:t> </a:t>
            </a:r>
            <a:r>
              <a:rPr lang="en-US" sz="4400" dirty="0" smtClean="0">
                <a:latin typeface="Baskerville Old Face" pitchFamily="18" charset="0"/>
              </a:rPr>
              <a:t>2020</a:t>
            </a:r>
            <a:endParaRPr lang="en-US" sz="4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05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normAutofit lnSpcReduction="10000"/>
          </a:bodyPr>
          <a:lstStyle/>
          <a:p>
            <a:pPr algn="ctr">
              <a:buNone/>
            </a:pPr>
            <a:r>
              <a:rPr lang="en-US" b="1" u="sng" dirty="0" smtClean="0"/>
              <a:t>ATTRIBUTE OR TRAITS OF LEADERS</a:t>
            </a:r>
          </a:p>
          <a:p>
            <a:r>
              <a:rPr lang="en-US" dirty="0" smtClean="0"/>
              <a:t>According to the Trait leadership model, not everyone can make a good leader, and only certain individuals possess the leadership qualities or traits which make their personalities suitable for a leading role.</a:t>
            </a:r>
          </a:p>
          <a:p>
            <a:r>
              <a:rPr lang="en-US" dirty="0" smtClean="0"/>
              <a:t>Successful leaders indeed differ from other people, and possess some common personality traits that make them capable of being effective in a leadership role. These core traits can predict leadership effectiveness, and organizations looking for a leader would do well to check for these characteristics in potential candidates</a:t>
            </a:r>
            <a:r>
              <a:rPr lang="en-US" dirty="0" smtClean="0"/>
              <a: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05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lstStyle/>
          <a:p>
            <a:r>
              <a:rPr lang="en-US" dirty="0" smtClean="0"/>
              <a:t>Trait researchers have developed a list of attributes that they believe are related to leadership and make the leader successful in any situation. The traits include the following:</a:t>
            </a:r>
          </a:p>
          <a:p>
            <a:r>
              <a:rPr lang="en-US" b="1" u="sng" dirty="0" smtClean="0"/>
              <a:t>1. Eagerness to accept responsibility</a:t>
            </a:r>
            <a:r>
              <a:rPr lang="en-US" dirty="0" smtClean="0"/>
              <a:t/>
            </a:r>
            <a:br>
              <a:rPr lang="en-US" dirty="0" smtClean="0"/>
            </a:br>
            <a:r>
              <a:rPr lang="en-US" dirty="0" smtClean="0"/>
              <a:t>A capable leader is always eager to accept responsibility, they do not run away from it. They’re not afraid of being held accountable, and go out of their way to fulfill the responsibilities that have been entrusted to them.</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05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normAutofit fontScale="92500" lnSpcReduction="20000"/>
          </a:bodyPr>
          <a:lstStyle/>
          <a:p>
            <a:r>
              <a:rPr lang="en-US" b="1" u="sng" dirty="0" smtClean="0"/>
              <a:t>2. Physical strength and stamina</a:t>
            </a:r>
            <a:r>
              <a:rPr lang="en-US" u="sng" dirty="0" smtClean="0"/>
              <a:t/>
            </a:r>
            <a:br>
              <a:rPr lang="en-US" u="sng" dirty="0" smtClean="0"/>
            </a:br>
            <a:r>
              <a:rPr lang="en-US" dirty="0" smtClean="0"/>
              <a:t>Leaders typically have to work under tremendous stress. They may also have to travel to different places across different time zones, or attend high-pressure meetings and conferences. A person who does not have enough physical strength and vitality will not be able to deal with the stressful lifestyle of a leader.</a:t>
            </a:r>
          </a:p>
          <a:p>
            <a:r>
              <a:rPr lang="en-US" b="1" u="sng" dirty="0" smtClean="0"/>
              <a:t>3. Confidence</a:t>
            </a:r>
            <a:r>
              <a:rPr lang="en-US" dirty="0" smtClean="0"/>
              <a:t/>
            </a:r>
            <a:br>
              <a:rPr lang="en-US" dirty="0" smtClean="0"/>
            </a:br>
            <a:r>
              <a:rPr lang="en-US" dirty="0" smtClean="0"/>
              <a:t>Unless you believe in yourself, no one else will. Confident and self-assured leaders are able to clearly convey what they know, and are also not afraid to admit that they don’t know something. Good leaders typically have no need for approval, and are free of guilt</a:t>
            </a:r>
            <a:r>
              <a:rPr lang="en-US" dirty="0" smtClean="0"/>
              <a:t>.</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05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normAutofit fontScale="92500" lnSpcReduction="20000"/>
          </a:bodyPr>
          <a:lstStyle/>
          <a:p>
            <a:r>
              <a:rPr lang="en-US" b="1" u="sng" dirty="0" smtClean="0"/>
              <a:t>4. Persuasion skills</a:t>
            </a:r>
            <a:r>
              <a:rPr lang="en-US" u="sng" dirty="0" smtClean="0"/>
              <a:t/>
            </a:r>
            <a:br>
              <a:rPr lang="en-US" u="sng" dirty="0" smtClean="0"/>
            </a:br>
            <a:r>
              <a:rPr lang="en-US" dirty="0" smtClean="0"/>
              <a:t>One of the most important tasks of any leader is to persuade and influence others. A good leader has the ability to inspire confidence, encourage, motivate, or diplomatically persuade people to come around to their point of view.</a:t>
            </a:r>
          </a:p>
          <a:p>
            <a:r>
              <a:rPr lang="en-US" b="1" u="sng" dirty="0" smtClean="0"/>
              <a:t>5. Tough-minded</a:t>
            </a:r>
            <a:r>
              <a:rPr lang="en-US" dirty="0" smtClean="0"/>
              <a:t/>
            </a:r>
            <a:br>
              <a:rPr lang="en-US" dirty="0" smtClean="0"/>
            </a:br>
            <a:r>
              <a:rPr lang="en-US" dirty="0" smtClean="0"/>
              <a:t>For an individual to be a good leader, they have to strike a balance between caring for their team and being logical enough to make practical decisions. People who have a leadership personality usually do not develop deep sentimental attachments, and have the toughness to take criticism</a:t>
            </a:r>
            <a:r>
              <a:rPr lang="en-US" dirty="0" smtClean="0"/>
              <a:t>.</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05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normAutofit fontScale="92500"/>
          </a:bodyPr>
          <a:lstStyle/>
          <a:p>
            <a:r>
              <a:rPr lang="en-US" b="1" u="sng" dirty="0" smtClean="0"/>
              <a:t>6. Emotional stability</a:t>
            </a:r>
            <a:r>
              <a:rPr lang="en-US" dirty="0" smtClean="0"/>
              <a:t/>
            </a:r>
            <a:br>
              <a:rPr lang="en-US" dirty="0" smtClean="0"/>
            </a:br>
            <a:r>
              <a:rPr lang="en-US" dirty="0" smtClean="0"/>
              <a:t>Leading a group or organization is a stressful affair. Good leaders must have the emotional stability to tolerate a great deal of frustration. They should be well adjusted and possess the psychological maturity to gracefully handle all situations that are thrown at them.</a:t>
            </a:r>
          </a:p>
          <a:p>
            <a:r>
              <a:rPr lang="en-US" b="1" u="sng" dirty="0" smtClean="0"/>
              <a:t>7. Dominance</a:t>
            </a:r>
            <a:r>
              <a:rPr lang="en-US" dirty="0" smtClean="0"/>
              <a:t/>
            </a:r>
            <a:br>
              <a:rPr lang="en-US" dirty="0" smtClean="0"/>
            </a:br>
            <a:r>
              <a:rPr lang="en-US" dirty="0" smtClean="0"/>
              <a:t>One of the key leadership traits is dominance and assertiveness. Leaders are often times quite decisive and enjoy a certain amount of power or control over others. They are assertive in how they think and deal with others.</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05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normAutofit fontScale="92500" lnSpcReduction="20000"/>
          </a:bodyPr>
          <a:lstStyle/>
          <a:p>
            <a:r>
              <a:rPr lang="en-US" b="1" u="sng" dirty="0" smtClean="0"/>
              <a:t>8. Charisma</a:t>
            </a:r>
            <a:r>
              <a:rPr lang="en-US" dirty="0" smtClean="0"/>
              <a:t/>
            </a:r>
            <a:br>
              <a:rPr lang="en-US" dirty="0" smtClean="0"/>
            </a:br>
            <a:r>
              <a:rPr lang="en-US" dirty="0" smtClean="0"/>
              <a:t>Followers usually perceive successful leaders as larger than life. This is often true of leaders who have a strong, charismatic personality. Leaders with charisma have the ability to inspire strong emotions in their followers by showing them a vision that captivates them. This is how leaders are able to motivate and push their followers to achieve tough targets and goals.</a:t>
            </a:r>
          </a:p>
          <a:p>
            <a:r>
              <a:rPr lang="en-US" b="1" u="sng" dirty="0" smtClean="0"/>
              <a:t>9. Empathy</a:t>
            </a:r>
            <a:r>
              <a:rPr lang="en-US" dirty="0" smtClean="0"/>
              <a:t/>
            </a:r>
            <a:br>
              <a:rPr lang="en-US" dirty="0" smtClean="0"/>
            </a:br>
            <a:r>
              <a:rPr lang="en-US" dirty="0" smtClean="0"/>
              <a:t>This is one of the main qualities that a modern leader should possess. Empathy is the ability to put yourself in another person’s shoes. In the absence of empathy, it is impossible to build trust. Without trust, a leader will not be able to get the most out of employees.</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05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normAutofit fontScale="92500" lnSpcReduction="10000"/>
          </a:bodyPr>
          <a:lstStyle/>
          <a:p>
            <a:r>
              <a:rPr lang="en-US" b="1" u="sng" dirty="0" smtClean="0"/>
              <a:t>10. Intuitiveness</a:t>
            </a:r>
            <a:r>
              <a:rPr lang="en-US" dirty="0" smtClean="0"/>
              <a:t/>
            </a:r>
            <a:br>
              <a:rPr lang="en-US" dirty="0" smtClean="0"/>
            </a:br>
            <a:r>
              <a:rPr lang="en-US" dirty="0" smtClean="0"/>
              <a:t>Logic and reasoning ability can only get you so far. In the rapidly changing world of today, it is impossible to always know everything so you can make fact-based rational decisions. Leaders also have to use their intuition or trust their gut while making decisions</a:t>
            </a:r>
            <a:r>
              <a:rPr lang="en-US" dirty="0" smtClean="0"/>
              <a:t>.</a:t>
            </a:r>
          </a:p>
          <a:p>
            <a:r>
              <a:rPr lang="en-US" dirty="0" smtClean="0"/>
              <a:t>The above traits and characteristics are at the heart of great leaders. The qualities are often innate, but it doesn’t mean they cannot or shouldn’t be trained and developed further. A good leader recognizes the importance of these traits and knows that anyone is able to use them in their quest to becoming a great leader.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86</TotalTime>
  <Words>203</Words>
  <Application>Microsoft Office PowerPoint</Application>
  <PresentationFormat>On-screen Show (4:3)</PresentationFormat>
  <Paragraphs>30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          </vt:lpstr>
      <vt:lpstr>05 MAY 2020 B.A. PART II (H) PAPER IV,UNIT V (LEADERSHIP)</vt:lpstr>
      <vt:lpstr>05 MAY 2020 B.A. PART II (H) PAPER IV,UNIT V (LEADERSHIP)</vt:lpstr>
      <vt:lpstr>05 MAY 2020 B.A. PART II (H) PAPER IV,UNIT V (LEADERSHIP)</vt:lpstr>
      <vt:lpstr>05 MAY 2020 B.A. PART II (H) PAPER IV,UNIT V (LEADERSHIP)</vt:lpstr>
      <vt:lpstr>05 MAY 2020 B.A. PART II (H) PAPER IV,UNIT V (LEADERSHIP)</vt:lpstr>
      <vt:lpstr>05 MAY 2020 B.A. PART II (H) PAPER IV,UNIT V (LEADERSHIP)</vt:lpstr>
      <vt:lpstr>05 MAY 2020 B.A. PART II (H) PAPER IV,UNIT V (LEADERSHIP)</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2</cp:revision>
  <dcterms:created xsi:type="dcterms:W3CDTF">2020-05-02T14:51:48Z</dcterms:created>
  <dcterms:modified xsi:type="dcterms:W3CDTF">2020-05-02T16:18:25Z</dcterms:modified>
</cp:coreProperties>
</file>