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9EE29C0-57CC-40A9-A03F-1A5CC568CE09}" type="datetimeFigureOut">
              <a:rPr lang="en-US" smtClean="0"/>
              <a:t>03-05-2020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A812A28-A3E3-4611-8885-086E7962CAB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EE29C0-57CC-40A9-A03F-1A5CC568CE09}"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2A28-A3E3-4611-8885-086E7962CAB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EE29C0-57CC-40A9-A03F-1A5CC568CE09}"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2A28-A3E3-4611-8885-086E7962CAB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EE29C0-57CC-40A9-A03F-1A5CC568CE09}"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2A28-A3E3-4611-8885-086E7962CAB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9EE29C0-57CC-40A9-A03F-1A5CC568CE09}"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2A28-A3E3-4611-8885-086E7962CAB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EE29C0-57CC-40A9-A03F-1A5CC568CE09}"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12A28-A3E3-4611-8885-086E7962CAB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9EE29C0-57CC-40A9-A03F-1A5CC568CE09}" type="datetimeFigureOut">
              <a:rPr lang="en-US" smtClean="0"/>
              <a:t>03-05-2020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12A28-A3E3-4611-8885-086E7962CAB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9EE29C0-57CC-40A9-A03F-1A5CC568CE09}" type="datetimeFigureOut">
              <a:rPr lang="en-US" smtClean="0"/>
              <a:t>03-05-2020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812A28-A3E3-4611-8885-086E7962CAB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EE29C0-57CC-40A9-A03F-1A5CC568CE09}" type="datetimeFigureOut">
              <a:rPr lang="en-US" smtClean="0"/>
              <a:t>03-05-2020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812A28-A3E3-4611-8885-086E7962CAB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EE29C0-57CC-40A9-A03F-1A5CC568CE09}"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12A28-A3E3-4611-8885-086E7962CAB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9EE29C0-57CC-40A9-A03F-1A5CC568CE09}"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A812A28-A3E3-4611-8885-086E7962CAB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9EE29C0-57CC-40A9-A03F-1A5CC568CE09}" type="datetimeFigureOut">
              <a:rPr lang="en-US" smtClean="0"/>
              <a:t>03-05-2020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812A28-A3E3-4611-8885-086E7962CAB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II (H) </a:t>
            </a:r>
            <a:r>
              <a:rPr lang="en-US" sz="4400" dirty="0" smtClean="0">
                <a:latin typeface="Baskerville Old Face" pitchFamily="18" charset="0"/>
              </a:rPr>
              <a:t>06</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06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fontScale="92500" lnSpcReduction="20000"/>
          </a:bodyPr>
          <a:lstStyle/>
          <a:p>
            <a:r>
              <a:rPr lang="en-US" b="1" dirty="0" smtClean="0"/>
              <a:t>Theories of Leadership</a:t>
            </a:r>
          </a:p>
          <a:p>
            <a:pPr fontAlgn="base"/>
            <a:r>
              <a:rPr lang="en-US" b="1" dirty="0" smtClean="0"/>
              <a:t>The important approaches to leadership are as under:</a:t>
            </a:r>
            <a:endParaRPr lang="en-US" dirty="0" smtClean="0"/>
          </a:p>
          <a:p>
            <a:pPr fontAlgn="base"/>
            <a:r>
              <a:rPr lang="en-US" dirty="0" smtClean="0"/>
              <a:t>1. Trait Theory</a:t>
            </a:r>
          </a:p>
          <a:p>
            <a:pPr fontAlgn="base"/>
            <a:r>
              <a:rPr lang="en-US" dirty="0" smtClean="0"/>
              <a:t>2. </a:t>
            </a:r>
            <a:r>
              <a:rPr lang="en-US" dirty="0" err="1" smtClean="0"/>
              <a:t>Behavioural</a:t>
            </a:r>
            <a:r>
              <a:rPr lang="en-US" dirty="0" smtClean="0"/>
              <a:t> Theory</a:t>
            </a:r>
          </a:p>
          <a:p>
            <a:pPr fontAlgn="base"/>
            <a:r>
              <a:rPr lang="en-US" dirty="0" smtClean="0"/>
              <a:t>3. Group and Exchange theory</a:t>
            </a:r>
          </a:p>
          <a:p>
            <a:pPr fontAlgn="base"/>
            <a:r>
              <a:rPr lang="en-US" dirty="0" smtClean="0"/>
              <a:t>4. Situational Theory.</a:t>
            </a:r>
          </a:p>
          <a:p>
            <a:pPr fontAlgn="base"/>
            <a:r>
              <a:rPr lang="en-US" b="1" dirty="0" smtClean="0"/>
              <a:t>Approach # 1. Trait Theory of Leadership:</a:t>
            </a:r>
          </a:p>
          <a:p>
            <a:pPr fontAlgn="base"/>
            <a:r>
              <a:rPr lang="en-US" dirty="0" smtClean="0"/>
              <a:t>One of the oldest theories of studying leadership is known as the trait theory.</a:t>
            </a:r>
          </a:p>
          <a:p>
            <a:pPr fontAlgn="base"/>
            <a:r>
              <a:rPr lang="en-US" b="1" dirty="0" smtClean="0"/>
              <a:t>This theory includes two approaches:</a:t>
            </a:r>
            <a:endParaRPr lang="en-US" dirty="0" smtClean="0"/>
          </a:p>
          <a:p>
            <a:pPr fontAlgn="base"/>
            <a:r>
              <a:rPr lang="en-US" dirty="0" smtClean="0"/>
              <a:t>(</a:t>
            </a:r>
            <a:r>
              <a:rPr lang="en-US" dirty="0" err="1" smtClean="0"/>
              <a:t>i</a:t>
            </a:r>
            <a:r>
              <a:rPr lang="en-US" dirty="0" smtClean="0"/>
              <a:t>) The great man approach, and</a:t>
            </a:r>
          </a:p>
          <a:p>
            <a:pPr fontAlgn="base"/>
            <a:r>
              <a:rPr lang="en-US" dirty="0" smtClean="0"/>
              <a:t>(ii) The personality trait approach.</a:t>
            </a:r>
          </a:p>
          <a:p>
            <a:pPr fontAlgn="base">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06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fontScale="92500" lnSpcReduction="20000"/>
          </a:bodyPr>
          <a:lstStyle/>
          <a:p>
            <a:pPr fontAlgn="base"/>
            <a:r>
              <a:rPr lang="en-US" b="1" dirty="0" err="1" smtClean="0"/>
              <a:t>i</a:t>
            </a:r>
            <a:r>
              <a:rPr lang="en-US" b="1" dirty="0" smtClean="0"/>
              <a:t>. The Great Man Approach:</a:t>
            </a:r>
            <a:endParaRPr lang="en-US" dirty="0" smtClean="0"/>
          </a:p>
          <a:p>
            <a:pPr fontAlgn="base"/>
            <a:r>
              <a:rPr lang="en-US" dirty="0" smtClean="0"/>
              <a:t>Thomas Carlyle has said- “The history of the world is but the biography of great men.” There have been great- man leaders in business world—Rockefeller, Carnegie, Ford etc. The great-man view emphasizes “who’ the per­son is and what makes the person great. Researchers tried to find out the specific traits that characterized “the great person”.</a:t>
            </a:r>
          </a:p>
          <a:p>
            <a:pPr fontAlgn="base"/>
            <a:r>
              <a:rPr lang="en-US" dirty="0" smtClean="0"/>
              <a:t>This approach implies that we can learn how to become effective leaders by studying great people and emulating their characteristics. This approach lost its value with the rise of </a:t>
            </a:r>
            <a:r>
              <a:rPr lang="en-US" dirty="0" err="1" smtClean="0"/>
              <a:t>behavioural</a:t>
            </a:r>
            <a:r>
              <a:rPr lang="en-US" dirty="0" smtClean="0"/>
              <a:t> sciences. These made it clear that people are not born with traits, other than inherited physical features</a:t>
            </a:r>
            <a:r>
              <a:rPr lang="en-US" dirty="0" smtClean="0"/>
              <a:t>.</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06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fontScale="92500" lnSpcReduction="20000"/>
          </a:bodyPr>
          <a:lstStyle/>
          <a:p>
            <a:pPr fontAlgn="base"/>
            <a:r>
              <a:rPr lang="en-US" b="1" dirty="0" smtClean="0"/>
              <a:t>ii. The Personality Trait Approach:</a:t>
            </a:r>
            <a:endParaRPr lang="en-US" dirty="0" smtClean="0"/>
          </a:p>
          <a:p>
            <a:pPr fontAlgn="base"/>
            <a:r>
              <a:rPr lang="en-US" dirty="0" smtClean="0"/>
              <a:t>The “great man” theory (that leaders were born, not made) finally gave way to this more realistic trait ap­proach. Many studies in the past several decades have been conducted to isolate personality traits common to many leaders. This approach is based on the premise that there are certain personality traits that are essential for a person to possess in order to be a leader.</a:t>
            </a:r>
          </a:p>
          <a:p>
            <a:pPr fontAlgn="base"/>
            <a:r>
              <a:rPr lang="en-US" dirty="0" smtClean="0"/>
              <a:t>It assumes that leadership traits are not completely inborn, but can also be acquired through learning and experience. These traits are supposed to differentiate leaders and non-leaders. It emphasizes what a person is in terms of personality traits. Research is still continuing for that set of universal leadership traits that will assure success.</a:t>
            </a:r>
          </a:p>
          <a:p>
            <a:pPr fontAlgn="base">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06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fontScale="92500"/>
          </a:bodyPr>
          <a:lstStyle/>
          <a:p>
            <a:pPr fontAlgn="base"/>
            <a:r>
              <a:rPr lang="en-US" dirty="0" smtClean="0"/>
              <a:t>Warren </a:t>
            </a:r>
            <a:r>
              <a:rPr lang="en-US" dirty="0" err="1" smtClean="0"/>
              <a:t>Bennis</a:t>
            </a:r>
            <a:r>
              <a:rPr lang="en-US" dirty="0" smtClean="0"/>
              <a:t> recently made a study of ninety outstanding leaders. He concluded that leaders empower their </a:t>
            </a:r>
            <a:r>
              <a:rPr lang="en-US" dirty="0" err="1" smtClean="0"/>
              <a:t>organisations</a:t>
            </a:r>
            <a:r>
              <a:rPr lang="en-US" dirty="0" smtClean="0"/>
              <a:t> to create an environment where peo­ple feel significant, learning and competence matter, people are part of the team, and work is exciting.”</a:t>
            </a:r>
          </a:p>
          <a:p>
            <a:pPr fontAlgn="base"/>
            <a:r>
              <a:rPr lang="en-US" dirty="0" smtClean="0"/>
              <a:t>Kirkpatrick and Locke also suggest that some factors do differentiate leaders from non-leaders. Fulmer says that the traits do exist – in many cases they have become the identifying mark of leaders. He indicated, ask the person on the street why he votes for one person over another, and you will get an answer in terms of traits.</a:t>
            </a:r>
          </a:p>
          <a:p>
            <a:pPr fontAlgn="base">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06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fontScale="85000" lnSpcReduction="20000"/>
          </a:bodyPr>
          <a:lstStyle/>
          <a:p>
            <a:pPr fontAlgn="base"/>
            <a:r>
              <a:rPr lang="en-US" b="1" dirty="0" smtClean="0"/>
              <a:t>The </a:t>
            </a:r>
            <a:r>
              <a:rPr lang="en-US" b="1" dirty="0" smtClean="0"/>
              <a:t>trait theory suffers from the following weaknesses:</a:t>
            </a:r>
            <a:endParaRPr lang="en-US" dirty="0" smtClean="0"/>
          </a:p>
          <a:p>
            <a:pPr fontAlgn="base"/>
            <a:r>
              <a:rPr lang="en-US" dirty="0" smtClean="0"/>
              <a:t>(a) It has not been possible to identify universal or specific traits common to all leaders.</a:t>
            </a:r>
          </a:p>
          <a:p>
            <a:pPr fontAlgn="base"/>
            <a:r>
              <a:rPr lang="en-US" dirty="0" smtClean="0"/>
              <a:t>(b) It does not make clear as to how much of any trait a person should have.</a:t>
            </a:r>
          </a:p>
          <a:p>
            <a:pPr fontAlgn="base"/>
            <a:r>
              <a:rPr lang="en-US" dirty="0" smtClean="0"/>
              <a:t>(c) Not all leaders possess all the traits, and many non-leaders may possess most or all of them.</a:t>
            </a:r>
          </a:p>
          <a:p>
            <a:pPr fontAlgn="base"/>
            <a:r>
              <a:rPr lang="en-US" dirty="0" smtClean="0"/>
              <a:t>(d) It failed to consider the influence of situational factors.</a:t>
            </a:r>
          </a:p>
          <a:p>
            <a:pPr fontAlgn="base"/>
            <a:r>
              <a:rPr lang="en-US" dirty="0" smtClean="0"/>
              <a:t>(e) It has been noticed that there is no significant correlations of traits with actual instances of leader­ship</a:t>
            </a:r>
            <a:r>
              <a:rPr lang="en-US" dirty="0" smtClean="0"/>
              <a:t>.</a:t>
            </a:r>
          </a:p>
          <a:p>
            <a:pPr fontAlgn="base"/>
            <a:r>
              <a:rPr lang="en-US" dirty="0" smtClean="0"/>
              <a:t>(f) There is uncertainty as to whether the trait made the leader a success or the leader’s success made the trait noticeable. (Fulmer</a:t>
            </a:r>
            <a:r>
              <a:rPr lang="en-US" dirty="0" smtClean="0"/>
              <a:t>).</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06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fontScale="77500" lnSpcReduction="20000"/>
          </a:bodyPr>
          <a:lstStyle/>
          <a:p>
            <a:pPr fontAlgn="base"/>
            <a:r>
              <a:rPr lang="en-US" dirty="0" smtClean="0"/>
              <a:t>(g) It does not indicate which of the traits most important one are and which are the least important.</a:t>
            </a:r>
          </a:p>
          <a:p>
            <a:pPr fontAlgn="base"/>
            <a:r>
              <a:rPr lang="en-US" dirty="0" smtClean="0"/>
              <a:t>(h) Trait studies do not distinguish between traits that are needed for acquiring leadership and those that are necessary for maintaining it. (</a:t>
            </a:r>
            <a:r>
              <a:rPr lang="en-US" dirty="0" err="1" smtClean="0"/>
              <a:t>Gouldner</a:t>
            </a:r>
            <a:r>
              <a:rPr lang="en-US" dirty="0" smtClean="0"/>
              <a:t>)</a:t>
            </a:r>
          </a:p>
          <a:p>
            <a:pPr fontAlgn="base"/>
            <a:r>
              <a:rPr lang="en-US" dirty="0" smtClean="0"/>
              <a:t>(</a:t>
            </a:r>
            <a:r>
              <a:rPr lang="en-US" dirty="0" err="1" smtClean="0"/>
              <a:t>i</a:t>
            </a:r>
            <a:r>
              <a:rPr lang="en-US" dirty="0" smtClean="0"/>
              <a:t>) Trait studies describe, but do not analyze, </a:t>
            </a:r>
            <a:r>
              <a:rPr lang="en-US" dirty="0" err="1" smtClean="0"/>
              <a:t>behaviour</a:t>
            </a:r>
            <a:r>
              <a:rPr lang="en-US" dirty="0" smtClean="0"/>
              <a:t> patterns.</a:t>
            </a:r>
          </a:p>
          <a:p>
            <a:pPr fontAlgn="base"/>
            <a:r>
              <a:rPr lang="en-US" dirty="0" smtClean="0"/>
              <a:t>(j) Traits are usually poorly defined and overlapping. There is the problem of measuring traits also.</a:t>
            </a:r>
          </a:p>
          <a:p>
            <a:pPr fontAlgn="base"/>
            <a:r>
              <a:rPr lang="en-US" dirty="0" smtClean="0"/>
              <a:t>Nevertheless, this approach to leadership offers some basis for developing leaders. Koontz and O’Donnell have concluded, “Most of these so-called traits are really pat­terns of </a:t>
            </a:r>
            <a:r>
              <a:rPr lang="en-US" dirty="0" err="1" smtClean="0"/>
              <a:t>behaviour</a:t>
            </a:r>
            <a:r>
              <a:rPr lang="en-US" dirty="0" smtClean="0"/>
              <a:t> that one would expect from a leader and particularly from a leader in a managerial position.” </a:t>
            </a:r>
            <a:r>
              <a:rPr lang="en-US" dirty="0" err="1" smtClean="0"/>
              <a:t>Stogdill</a:t>
            </a:r>
            <a:r>
              <a:rPr lang="en-US" dirty="0" smtClean="0"/>
              <a:t> also remarks, “The pattern of personal character­istics of the leader must bear some relevant relationship to characteristics, activities and goals of the followers</a:t>
            </a:r>
            <a:r>
              <a:rPr lang="en-US" dirty="0" smtClean="0"/>
              <a:t>.”</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TotalTime>
  <Words>744</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          </vt:lpstr>
      <vt:lpstr>06 MAY 2020 B.A. PART II (H) PAPER IV,UNIT V (LEADERSHIP)</vt:lpstr>
      <vt:lpstr>06 MAY 2020 B.A. PART II (H) PAPER IV,UNIT V (LEADERSHIP)</vt:lpstr>
      <vt:lpstr>06 MAY 2020 B.A. PART II (H) PAPER IV,UNIT V (LEADERSHIP)</vt:lpstr>
      <vt:lpstr>06 MAY 2020 B.A. PART II (H) PAPER IV,UNIT V (LEADERSHIP)</vt:lpstr>
      <vt:lpstr>06 MAY 2020 B.A. PART II (H) PAPER IV,UNIT V (LEADERSHIP)</vt:lpstr>
      <vt:lpstr>06 MAY 2020 B.A. PART II (H) PAPER IV,UNIT V (LEADERSHIP)</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4</cp:revision>
  <dcterms:created xsi:type="dcterms:W3CDTF">2020-05-03T02:31:35Z</dcterms:created>
  <dcterms:modified xsi:type="dcterms:W3CDTF">2020-05-03T03:10:18Z</dcterms:modified>
</cp:coreProperties>
</file>